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Dingos Stamp" charset="1" panose="03000A02040400000004"/>
      <p:regular r:id="rId24"/>
    </p:embeddedFont>
    <p:embeddedFont>
      <p:font typeface="Portland" charset="1" panose="00000500000000000000"/>
      <p:regular r:id="rId25"/>
    </p:embeddedFont>
    <p:embeddedFont>
      <p:font typeface="JetBrains Mono" charset="1" panose="02010509020102050004"/>
      <p:regular r:id="rId26"/>
    </p:embeddedFont>
    <p:embeddedFont>
      <p:font typeface="JetBrains Mono Bold" charset="1" panose="02010809030102050004"/>
      <p:regular r:id="rId27"/>
    </p:embeddedFont>
    <p:embeddedFont>
      <p:font typeface="Portland Bold" charset="1" panose="0000080000000000000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notesMasters/notesMaster1.xml" Type="http://schemas.openxmlformats.org/officeDocument/2006/relationships/notesMaster"/><Relationship Id="rId3" Target="viewProps.xml" Type="http://schemas.openxmlformats.org/officeDocument/2006/relationships/viewProps"/><Relationship Id="rId30" Target="theme/theme2.xml" Type="http://schemas.openxmlformats.org/officeDocument/2006/relationships/theme"/><Relationship Id="rId31" Target="notesSlides/notesSlide1.xml" Type="http://schemas.openxmlformats.org/officeDocument/2006/relationships/notesSlide"/><Relationship Id="rId32" Target="notesSlides/notesSlide2.xml" Type="http://schemas.openxmlformats.org/officeDocument/2006/relationships/notesSlide"/><Relationship Id="rId33" Target="notesSlides/notesSlide3.xml" Type="http://schemas.openxmlformats.org/officeDocument/2006/relationships/notesSlide"/><Relationship Id="rId34" Target="notesSlides/notesSlide4.xml" Type="http://schemas.openxmlformats.org/officeDocument/2006/relationships/notesSlide"/><Relationship Id="rId35" Target="notesSlides/notesSlide5.xml" Type="http://schemas.openxmlformats.org/officeDocument/2006/relationships/notesSlide"/><Relationship Id="rId36" Target="notesSlides/notesSlide6.xml" Type="http://schemas.openxmlformats.org/officeDocument/2006/relationships/notesSlide"/><Relationship Id="rId37" Target="notesSlides/notesSlide7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5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Confidence</a:t>
            </a:r>
          </a:p>
          <a:p>
            <a:r>
              <a:rPr lang="en-US"/>
              <a:t/>
            </a:r>
          </a:p>
          <a:p>
            <a:r>
              <a:rPr lang="en-US"/>
              <a:t>Self-belief</a:t>
            </a:r>
          </a:p>
          <a:p>
            <a:r>
              <a:rPr lang="en-US"/>
              <a:t/>
            </a:r>
          </a:p>
          <a:p>
            <a:r>
              <a:rPr lang="en-US"/>
              <a:t>Willingness to speak up</a:t>
            </a:r>
          </a:p>
          <a:p>
            <a:r>
              <a:rPr lang="en-US"/>
              <a:t/>
            </a:r>
          </a:p>
          <a:p>
            <a:r>
              <a:rPr lang="en-US"/>
              <a:t>Emotional regulation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Overall evaluation of one's own worth or value.</a:t>
            </a:r>
          </a:p>
          <a:p>
            <a:r>
              <a:rPr lang="en-US"/>
              <a:t>A favorable or unfavorable attitude toward the self.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Clear “I” statements</a:t>
            </a:r>
          </a:p>
          <a:p>
            <a:r>
              <a:rPr lang="en-US"/>
              <a:t/>
            </a:r>
          </a:p>
          <a:p>
            <a:r>
              <a:rPr lang="en-US"/>
              <a:t>Direct but respectful wording</a:t>
            </a:r>
          </a:p>
          <a:p>
            <a:r>
              <a:rPr lang="en-US"/>
              <a:t/>
            </a:r>
          </a:p>
          <a:p>
            <a:r>
              <a:rPr lang="en-US"/>
              <a:t>Calm tone of voice</a:t>
            </a:r>
          </a:p>
          <a:p>
            <a:r>
              <a:rPr lang="en-US"/>
              <a:t/>
            </a:r>
          </a:p>
          <a:p>
            <a:r>
              <a:rPr lang="en-US"/>
              <a:t>Appropriate eye contact</a:t>
            </a:r>
          </a:p>
          <a:p>
            <a:r>
              <a:rPr lang="en-US"/>
              <a:t/>
            </a:r>
          </a:p>
          <a:p>
            <a:r>
              <a:rPr lang="en-US"/>
              <a:t>Specific requests rather than vague complaints</a:t>
            </a:r>
          </a:p>
          <a:p>
            <a:r>
              <a:rPr lang="en-US"/>
              <a:t/>
            </a:r>
          </a:p>
          <a:p>
            <a:r>
              <a:rPr lang="en-US"/>
              <a:t>It is a communication technique — not a personality trait.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Overall evaluation of one's own worth or value.</a:t>
            </a:r>
          </a:p>
          <a:p>
            <a:r>
              <a:rPr lang="en-US"/>
              <a:t>A favorable or unfavorable attitude toward the self.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Clear “I” statements</a:t>
            </a:r>
          </a:p>
          <a:p>
            <a:r>
              <a:rPr lang="en-US"/>
              <a:t/>
            </a:r>
          </a:p>
          <a:p>
            <a:r>
              <a:rPr lang="en-US"/>
              <a:t>Direct but respectful wording</a:t>
            </a:r>
          </a:p>
          <a:p>
            <a:r>
              <a:rPr lang="en-US"/>
              <a:t/>
            </a:r>
          </a:p>
          <a:p>
            <a:r>
              <a:rPr lang="en-US"/>
              <a:t>Calm tone of voice</a:t>
            </a:r>
          </a:p>
          <a:p>
            <a:r>
              <a:rPr lang="en-US"/>
              <a:t/>
            </a:r>
          </a:p>
          <a:p>
            <a:r>
              <a:rPr lang="en-US"/>
              <a:t>Appropriate eye contact</a:t>
            </a:r>
          </a:p>
          <a:p>
            <a:r>
              <a:rPr lang="en-US"/>
              <a:t/>
            </a:r>
          </a:p>
          <a:p>
            <a:r>
              <a:rPr lang="en-US"/>
              <a:t>Specific requests rather than vague complaints</a:t>
            </a:r>
          </a:p>
          <a:p>
            <a:r>
              <a:rPr lang="en-US"/>
              <a:t/>
            </a:r>
          </a:p>
          <a:p>
            <a:r>
              <a:rPr lang="en-US"/>
              <a:t>It is a communication technique — not a personality trait.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by Source: Rogers (1961)</a:t>
            </a:r>
          </a:p>
          <a:p>
            <a:r>
              <a:rPr lang="en-US"/>
              <a:t>Affirmative communication refers to a communication approach that acknowledges one’s own rights while respecting the dignity and perspectives of others.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 Observation means describing the situation factually without judgment, interpretation, or criticism.</a:t>
            </a:r>
          </a:p>
          <a:p>
            <a:r>
              <a:rPr lang="en-US"/>
              <a:t/>
            </a:r>
          </a:p>
          <a:p>
            <a:r>
              <a:rPr lang="en-US"/>
              <a:t>The goal is to separate facts from evaluations.</a:t>
            </a:r>
          </a:p>
          <a:p>
            <a:r>
              <a:rPr lang="en-US"/>
              <a:t/>
            </a:r>
          </a:p>
          <a:p>
            <a:r>
              <a:rPr lang="en-US"/>
              <a:t>Example</a:t>
            </a:r>
          </a:p>
          <a:p>
            <a:r>
              <a:rPr lang="en-US"/>
              <a:t/>
            </a:r>
          </a:p>
          <a:p>
            <a:r>
              <a:rPr lang="en-US"/>
              <a:t>Judgment:</a:t>
            </a:r>
          </a:p>
          <a:p>
            <a:r>
              <a:rPr lang="en-US"/>
              <a:t/>
            </a:r>
          </a:p>
          <a:p>
            <a:r>
              <a:rPr lang="en-US"/>
              <a:t>“You are always late.”</a:t>
            </a:r>
          </a:p>
          <a:p>
            <a:r>
              <a:rPr lang="en-US"/>
              <a:t/>
            </a:r>
          </a:p>
          <a:p>
            <a:r>
              <a:rPr lang="en-US"/>
              <a:t>Observation:</a:t>
            </a:r>
          </a:p>
          <a:p>
            <a:r>
              <a:rPr lang="en-US"/>
              <a:t/>
            </a:r>
          </a:p>
          <a:p>
            <a:r>
              <a:rPr lang="en-US"/>
              <a:t>“You arrived 20 minutes after the meeting started.”</a:t>
            </a:r>
          </a:p>
          <a:p>
            <a:r>
              <a:rPr lang="en-US"/>
              <a:t/>
            </a:r>
          </a:p>
          <a:p>
            <a:r>
              <a:rPr lang="en-US"/>
              <a:t>Feelings should not contain hidden blame.</a:t>
            </a:r>
          </a:p>
          <a:p>
            <a:r>
              <a:rPr lang="en-US"/>
              <a:t/>
            </a:r>
          </a:p>
          <a:p>
            <a:r>
              <a:rPr lang="en-US"/>
              <a:t>Example of blame disguised as feeling:</a:t>
            </a:r>
          </a:p>
          <a:p>
            <a:r>
              <a:rPr lang="en-US"/>
              <a:t/>
            </a:r>
          </a:p>
          <a:p>
            <a:r>
              <a:rPr lang="en-US"/>
              <a:t>2. After stating the observation, you express your emotional response to the situation.</a:t>
            </a:r>
          </a:p>
          <a:p>
            <a:r>
              <a:rPr lang="en-US"/>
              <a:t/>
            </a:r>
          </a:p>
          <a:p>
            <a:r>
              <a:rPr lang="en-US"/>
              <a:t>This focuses on personal emotions rather than accusations.</a:t>
            </a:r>
          </a:p>
          <a:p>
            <a:r>
              <a:rPr lang="en-US"/>
              <a:t/>
            </a:r>
          </a:p>
          <a:p>
            <a:r>
              <a:rPr lang="en-US"/>
              <a:t>“I feel ignored.”</a:t>
            </a:r>
          </a:p>
          <a:p>
            <a:r>
              <a:rPr lang="en-US"/>
              <a:t/>
            </a:r>
          </a:p>
          <a:p>
            <a:r>
              <a:rPr lang="en-US"/>
              <a:t>Better:</a:t>
            </a:r>
          </a:p>
          <a:p>
            <a:r>
              <a:rPr lang="en-US"/>
              <a:t/>
            </a:r>
          </a:p>
          <a:p>
            <a:r>
              <a:rPr lang="en-US"/>
              <a:t>“I feel frustrated and discouraged.”</a:t>
            </a:r>
          </a:p>
          <a:p>
            <a:r>
              <a:rPr lang="en-US"/>
              <a:t/>
            </a:r>
          </a:p>
          <a:p>
            <a:r>
              <a:rPr lang="en-US"/>
              <a:t>3. Needs</a:t>
            </a:r>
          </a:p>
          <a:p>
            <a:r>
              <a:rPr lang="en-US"/>
              <a:t>In NVC, feelings come from unmet or fulfilled needs, not from other people’s behavior alone.</a:t>
            </a:r>
          </a:p>
          <a:p>
            <a:r>
              <a:rPr lang="en-US"/>
              <a:t/>
            </a:r>
          </a:p>
          <a:p>
            <a:r>
              <a:rPr lang="en-US"/>
              <a:t>4. Request (What you would like to happen)</a:t>
            </a:r>
          </a:p>
          <a:p>
            <a:r>
              <a:rPr lang="en-US"/>
              <a:t/>
            </a:r>
          </a:p>
          <a:p>
            <a:r>
              <a:rPr lang="en-US"/>
              <a:t>The final step is making a clear, actionable request that could help meet the need.</a:t>
            </a:r>
          </a:p>
          <a:p>
            <a:r>
              <a:rPr lang="en-US"/>
              <a:t/>
            </a:r>
          </a:p>
          <a:p>
            <a:r>
              <a:rPr lang="en-US"/>
              <a:t>A good request should be:</a:t>
            </a:r>
          </a:p>
          <a:p>
            <a:r>
              <a:rPr lang="en-US"/>
              <a:t/>
            </a:r>
          </a:p>
          <a:p>
            <a:r>
              <a:rPr lang="en-US"/>
              <a:t>specific</a:t>
            </a:r>
          </a:p>
          <a:p>
            <a:r>
              <a:rPr lang="en-US"/>
              <a:t/>
            </a:r>
          </a:p>
          <a:p>
            <a:r>
              <a:rPr lang="en-US"/>
              <a:t>realistic</a:t>
            </a:r>
          </a:p>
          <a:p>
            <a:r>
              <a:rPr lang="en-US"/>
              <a:t/>
            </a:r>
          </a:p>
          <a:p>
            <a:r>
              <a:rPr lang="en-US"/>
              <a:t>positively stated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png" Type="http://schemas.openxmlformats.org/officeDocument/2006/relationships/image"/><Relationship Id="rId11" Target="../media/image7.svg" Type="http://schemas.openxmlformats.org/officeDocument/2006/relationships/image"/><Relationship Id="rId12" Target="../media/image14.png" Type="http://schemas.openxmlformats.org/officeDocument/2006/relationships/image"/><Relationship Id="rId13" Target="../media/image15.png" Type="http://schemas.openxmlformats.org/officeDocument/2006/relationships/image"/><Relationship Id="rId14" Target="../media/image16.png" Type="http://schemas.openxmlformats.org/officeDocument/2006/relationships/image"/><Relationship Id="rId15" Target="../media/image13.png" Type="http://schemas.openxmlformats.org/officeDocument/2006/relationships/image"/><Relationship Id="rId16" Target="../media/image17.png" Type="http://schemas.openxmlformats.org/officeDocument/2006/relationships/image"/><Relationship Id="rId17" Target="../media/image18.png" Type="http://schemas.openxmlformats.org/officeDocument/2006/relationships/image"/><Relationship Id="rId18" Target="../media/image19.png" Type="http://schemas.openxmlformats.org/officeDocument/2006/relationships/image"/><Relationship Id="rId19" Target="../media/image2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21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3.png" Type="http://schemas.openxmlformats.org/officeDocument/2006/relationships/image"/><Relationship Id="rId7" Target="../media/image22.png" Type="http://schemas.openxmlformats.org/officeDocument/2006/relationships/image"/><Relationship Id="rId8" Target="../media/image2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4.jpe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27.jpeg" Type="http://schemas.openxmlformats.org/officeDocument/2006/relationships/image"/><Relationship Id="rId2" Target="../notesSlides/notesSlide1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28.jpeg" Type="http://schemas.openxmlformats.org/officeDocument/2006/relationships/image"/><Relationship Id="rId2" Target="../notesSlides/notesSlide2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29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30.png" Type="http://schemas.openxmlformats.org/officeDocument/2006/relationships/image"/><Relationship Id="rId12" Target="../media/image31.png" Type="http://schemas.openxmlformats.org/officeDocument/2006/relationships/image"/><Relationship Id="rId2" Target="../notesSlides/notesSlide4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2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jpe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11" Target="../media/image11.svg" Type="http://schemas.openxmlformats.org/officeDocument/2006/relationships/image"/><Relationship Id="rId12" Target="../media/image6.png" Type="http://schemas.openxmlformats.org/officeDocument/2006/relationships/image"/><Relationship Id="rId13" Target="../media/image7.svg" Type="http://schemas.openxmlformats.org/officeDocument/2006/relationships/image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36.svg" Type="http://schemas.openxmlformats.org/officeDocument/2006/relationships/image"/><Relationship Id="rId12" Target="../media/image37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38.jpeg" Type="http://schemas.openxmlformats.org/officeDocument/2006/relationships/image"/><Relationship Id="rId2" Target="../notesSlides/notesSlide7.xml" Type="http://schemas.openxmlformats.org/officeDocument/2006/relationships/notesSlid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png" Type="http://schemas.openxmlformats.org/officeDocument/2006/relationships/image"/><Relationship Id="rId11" Target="../media/image7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66481" y="6718618"/>
            <a:ext cx="19889469" cy="3972317"/>
            <a:chOff x="0" y="0"/>
            <a:chExt cx="5238379" cy="10462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238379" cy="1046207"/>
            </a:xfrm>
            <a:custGeom>
              <a:avLst/>
              <a:gdLst/>
              <a:ahLst/>
              <a:cxnLst/>
              <a:rect r="r" b="b" t="t" l="l"/>
              <a:pathLst>
                <a:path h="1046207" w="5238379">
                  <a:moveTo>
                    <a:pt x="0" y="0"/>
                  </a:moveTo>
                  <a:lnTo>
                    <a:pt x="5238379" y="0"/>
                  </a:lnTo>
                  <a:lnTo>
                    <a:pt x="5238379" y="1046207"/>
                  </a:lnTo>
                  <a:lnTo>
                    <a:pt x="0" y="1046207"/>
                  </a:lnTo>
                  <a:close/>
                </a:path>
              </a:pathLst>
            </a:custGeom>
            <a:solidFill>
              <a:srgbClr val="598878">
                <a:alpha val="81961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5238379" cy="10938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415982" y="1617901"/>
            <a:ext cx="13799617" cy="5744091"/>
          </a:xfrm>
          <a:custGeom>
            <a:avLst/>
            <a:gdLst/>
            <a:ahLst/>
            <a:cxnLst/>
            <a:rect r="r" b="b" t="t" l="l"/>
            <a:pathLst>
              <a:path h="5744091" w="13799617">
                <a:moveTo>
                  <a:pt x="0" y="0"/>
                </a:moveTo>
                <a:lnTo>
                  <a:pt x="13799617" y="0"/>
                </a:lnTo>
                <a:lnTo>
                  <a:pt x="13799617" y="5744090"/>
                </a:lnTo>
                <a:lnTo>
                  <a:pt x="0" y="57440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04310" y="2743183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456032" y="186466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19861" y="3817504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915557" y="2562478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766569" y="2114876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516362" y="3567292"/>
            <a:ext cx="344034" cy="344034"/>
          </a:xfrm>
          <a:custGeom>
            <a:avLst/>
            <a:gdLst/>
            <a:ahLst/>
            <a:cxnLst/>
            <a:rect r="r" b="b" t="t" l="l"/>
            <a:pathLst>
              <a:path h="344034" w="344034">
                <a:moveTo>
                  <a:pt x="0" y="0"/>
                </a:moveTo>
                <a:lnTo>
                  <a:pt x="344034" y="0"/>
                </a:lnTo>
                <a:lnTo>
                  <a:pt x="344034" y="344034"/>
                </a:lnTo>
                <a:lnTo>
                  <a:pt x="0" y="34403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901987" y="1445884"/>
            <a:ext cx="344034" cy="344034"/>
          </a:xfrm>
          <a:custGeom>
            <a:avLst/>
            <a:gdLst/>
            <a:ahLst/>
            <a:cxnLst/>
            <a:rect r="r" b="b" t="t" l="l"/>
            <a:pathLst>
              <a:path h="344034" w="344034">
                <a:moveTo>
                  <a:pt x="0" y="0"/>
                </a:moveTo>
                <a:lnTo>
                  <a:pt x="344033" y="0"/>
                </a:lnTo>
                <a:lnTo>
                  <a:pt x="344033" y="344034"/>
                </a:lnTo>
                <a:lnTo>
                  <a:pt x="0" y="34403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522738" y="6021367"/>
            <a:ext cx="10487662" cy="4225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FFBF6E"/>
                </a:solidFill>
                <a:latin typeface="Dingos Stamp"/>
                <a:ea typeface="Dingos Stamp"/>
                <a:cs typeface="Dingos Stamp"/>
                <a:sym typeface="Dingos Stamp"/>
              </a:rPr>
              <a:t>Self Esteem &amp; Assertive communication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688379" y="8878776"/>
            <a:ext cx="5823044" cy="673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512"/>
              </a:lnSpc>
              <a:spcBef>
                <a:spcPct val="0"/>
              </a:spcBef>
            </a:pPr>
            <a:r>
              <a:rPr lang="en-US" sz="3937">
                <a:solidFill>
                  <a:srgbClr val="FFFFFF"/>
                </a:solidFill>
                <a:latin typeface="Dingos Stamp"/>
                <a:ea typeface="Dingos Stamp"/>
                <a:cs typeface="Dingos Stamp"/>
                <a:sym typeface="Dingos Stamp"/>
              </a:rPr>
              <a:t>T. Chinthu-Banda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420790" y="8153379"/>
            <a:ext cx="3838510" cy="4969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036"/>
              </a:lnSpc>
              <a:spcBef>
                <a:spcPct val="0"/>
              </a:spcBef>
            </a:pPr>
            <a:r>
              <a:rPr lang="en-US" sz="2883">
                <a:solidFill>
                  <a:srgbClr val="FFFFFF"/>
                </a:solidFill>
                <a:latin typeface="Dingos Stamp"/>
                <a:ea typeface="Dingos Stamp"/>
                <a:cs typeface="Dingos Stamp"/>
                <a:sym typeface="Dingos Stamp"/>
              </a:rPr>
              <a:t>Prepared by: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971550"/>
            <a:ext cx="2179689" cy="97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1C3769"/>
                </a:solidFill>
                <a:latin typeface="Portland"/>
                <a:ea typeface="Portland"/>
                <a:cs typeface="Portland"/>
                <a:sym typeface="Portland"/>
              </a:rPr>
              <a:t>March 2026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5889467" y="325320"/>
            <a:ext cx="1789556" cy="1789556"/>
          </a:xfrm>
          <a:custGeom>
            <a:avLst/>
            <a:gdLst/>
            <a:ahLst/>
            <a:cxnLst/>
            <a:rect r="r" b="b" t="t" l="l"/>
            <a:pathLst>
              <a:path h="1789556" w="1789556">
                <a:moveTo>
                  <a:pt x="0" y="0"/>
                </a:moveTo>
                <a:lnTo>
                  <a:pt x="1789557" y="0"/>
                </a:lnTo>
                <a:lnTo>
                  <a:pt x="1789557" y="1789556"/>
                </a:lnTo>
                <a:lnTo>
                  <a:pt x="0" y="178955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alphaModFix amt="83000"/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5217729" y="7197277"/>
            <a:ext cx="2041571" cy="968180"/>
          </a:xfrm>
          <a:custGeom>
            <a:avLst/>
            <a:gdLst/>
            <a:ahLst/>
            <a:cxnLst/>
            <a:rect r="r" b="b" t="t" l="l"/>
            <a:pathLst>
              <a:path h="968180" w="2041571">
                <a:moveTo>
                  <a:pt x="0" y="0"/>
                </a:moveTo>
                <a:lnTo>
                  <a:pt x="2041571" y="0"/>
                </a:lnTo>
                <a:lnTo>
                  <a:pt x="2041571" y="968180"/>
                </a:lnTo>
                <a:lnTo>
                  <a:pt x="0" y="96818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27321" y="368489"/>
            <a:ext cx="9144384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About Myself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5495268" y="2084899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824280" y="159660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634282" y="857601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040561" y="982707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27321" y="1596601"/>
            <a:ext cx="3703250" cy="3650775"/>
          </a:xfrm>
          <a:custGeom>
            <a:avLst/>
            <a:gdLst/>
            <a:ahLst/>
            <a:cxnLst/>
            <a:rect r="r" b="b" t="t" l="l"/>
            <a:pathLst>
              <a:path h="3650775" w="3703250">
                <a:moveTo>
                  <a:pt x="0" y="0"/>
                </a:moveTo>
                <a:lnTo>
                  <a:pt x="3703250" y="0"/>
                </a:lnTo>
                <a:lnTo>
                  <a:pt x="3703250" y="3650775"/>
                </a:lnTo>
                <a:lnTo>
                  <a:pt x="0" y="36507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45056" y="5642360"/>
            <a:ext cx="1476553" cy="1566220"/>
          </a:xfrm>
          <a:custGeom>
            <a:avLst/>
            <a:gdLst/>
            <a:ahLst/>
            <a:cxnLst/>
            <a:rect r="r" b="b" t="t" l="l"/>
            <a:pathLst>
              <a:path h="1566220" w="1476553">
                <a:moveTo>
                  <a:pt x="0" y="0"/>
                </a:moveTo>
                <a:lnTo>
                  <a:pt x="1476553" y="0"/>
                </a:lnTo>
                <a:lnTo>
                  <a:pt x="1476553" y="1566220"/>
                </a:lnTo>
                <a:lnTo>
                  <a:pt x="0" y="156622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70659" t="-5645" r="-82635" b="-8976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845056" y="7422511"/>
            <a:ext cx="2945699" cy="1644131"/>
          </a:xfrm>
          <a:custGeom>
            <a:avLst/>
            <a:gdLst/>
            <a:ahLst/>
            <a:cxnLst/>
            <a:rect r="r" b="b" t="t" l="l"/>
            <a:pathLst>
              <a:path h="1644131" w="2945699">
                <a:moveTo>
                  <a:pt x="0" y="0"/>
                </a:moveTo>
                <a:lnTo>
                  <a:pt x="2945698" y="0"/>
                </a:lnTo>
                <a:lnTo>
                  <a:pt x="2945698" y="1644131"/>
                </a:lnTo>
                <a:lnTo>
                  <a:pt x="0" y="164413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30236" t="-25002" r="-32562" b="-20835"/>
            </a:stretch>
          </a:blipFill>
        </p:spPr>
      </p:sp>
      <p:sp>
        <p:nvSpPr>
          <p:cNvPr name="AutoShape 12" id="12"/>
          <p:cNvSpPr/>
          <p:nvPr/>
        </p:nvSpPr>
        <p:spPr>
          <a:xfrm flipH="true">
            <a:off x="10333679" y="1346389"/>
            <a:ext cx="0" cy="7360920"/>
          </a:xfrm>
          <a:prstGeom prst="line">
            <a:avLst/>
          </a:prstGeom>
          <a:ln cap="flat" w="133350">
            <a:solidFill>
              <a:srgbClr val="000000"/>
            </a:solidFill>
            <a:prstDash val="sysDot"/>
            <a:headEnd type="none" len="sm" w="sm"/>
            <a:tailEnd type="none" len="sm" w="sm"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2931448" y="2547486"/>
            <a:ext cx="2332034" cy="1105927"/>
          </a:xfrm>
          <a:custGeom>
            <a:avLst/>
            <a:gdLst/>
            <a:ahLst/>
            <a:cxnLst/>
            <a:rect r="r" b="b" t="t" l="l"/>
            <a:pathLst>
              <a:path h="1105927" w="2332034">
                <a:moveTo>
                  <a:pt x="0" y="0"/>
                </a:moveTo>
                <a:lnTo>
                  <a:pt x="2332034" y="0"/>
                </a:lnTo>
                <a:lnTo>
                  <a:pt x="2332034" y="1105927"/>
                </a:lnTo>
                <a:lnTo>
                  <a:pt x="0" y="110592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956629" y="3653413"/>
            <a:ext cx="1713226" cy="2247349"/>
          </a:xfrm>
          <a:custGeom>
            <a:avLst/>
            <a:gdLst/>
            <a:ahLst/>
            <a:cxnLst/>
            <a:rect r="r" b="b" t="t" l="l"/>
            <a:pathLst>
              <a:path h="2247349" w="1713226">
                <a:moveTo>
                  <a:pt x="0" y="0"/>
                </a:moveTo>
                <a:lnTo>
                  <a:pt x="1713226" y="0"/>
                </a:lnTo>
                <a:lnTo>
                  <a:pt x="1713226" y="2247349"/>
                </a:lnTo>
                <a:lnTo>
                  <a:pt x="0" y="224734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284210" y="6691282"/>
            <a:ext cx="1975343" cy="1920725"/>
          </a:xfrm>
          <a:custGeom>
            <a:avLst/>
            <a:gdLst/>
            <a:ahLst/>
            <a:cxnLst/>
            <a:rect r="r" b="b" t="t" l="l"/>
            <a:pathLst>
              <a:path h="1920725" w="1975343">
                <a:moveTo>
                  <a:pt x="0" y="0"/>
                </a:moveTo>
                <a:lnTo>
                  <a:pt x="1975343" y="0"/>
                </a:lnTo>
                <a:lnTo>
                  <a:pt x="1975343" y="1920724"/>
                </a:lnTo>
                <a:lnTo>
                  <a:pt x="0" y="192072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4849558" y="4194422"/>
            <a:ext cx="2206518" cy="2405643"/>
          </a:xfrm>
          <a:custGeom>
            <a:avLst/>
            <a:gdLst/>
            <a:ahLst/>
            <a:cxnLst/>
            <a:rect r="r" b="b" t="t" l="l"/>
            <a:pathLst>
              <a:path h="2405643" w="2206518">
                <a:moveTo>
                  <a:pt x="0" y="0"/>
                </a:moveTo>
                <a:lnTo>
                  <a:pt x="2206518" y="0"/>
                </a:lnTo>
                <a:lnTo>
                  <a:pt x="2206518" y="2405643"/>
                </a:lnTo>
                <a:lnTo>
                  <a:pt x="0" y="2405643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4735803" y="7818856"/>
            <a:ext cx="3097198" cy="1746045"/>
          </a:xfrm>
          <a:custGeom>
            <a:avLst/>
            <a:gdLst/>
            <a:ahLst/>
            <a:cxnLst/>
            <a:rect r="r" b="b" t="t" l="l"/>
            <a:pathLst>
              <a:path h="1746045" w="3097198">
                <a:moveTo>
                  <a:pt x="0" y="0"/>
                </a:moveTo>
                <a:lnTo>
                  <a:pt x="3097198" y="0"/>
                </a:lnTo>
                <a:lnTo>
                  <a:pt x="3097198" y="1746046"/>
                </a:lnTo>
                <a:lnTo>
                  <a:pt x="0" y="1746046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627321" y="6009372"/>
            <a:ext cx="5738832" cy="678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>
                <a:solidFill>
                  <a:srgbClr val="000000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B.Sc. in Entrepreneurship and Business management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627321" y="7208580"/>
            <a:ext cx="7915765" cy="345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>
                <a:solidFill>
                  <a:srgbClr val="000000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M.Sc. in International Business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27321" y="8721284"/>
            <a:ext cx="6217735" cy="345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>
                <a:solidFill>
                  <a:srgbClr val="000000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M.Sc. in International Marketing 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686104" y="750673"/>
            <a:ext cx="7146896" cy="345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>
                <a:solidFill>
                  <a:srgbClr val="000000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Experience in more than 4 Industries 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686104" y="1933061"/>
            <a:ext cx="7146896" cy="345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>
                <a:solidFill>
                  <a:srgbClr val="000000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Marketing experience: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27321" y="5428351"/>
            <a:ext cx="7146896" cy="345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4"/>
              </a:lnSpc>
            </a:pPr>
            <a:r>
              <a:rPr lang="en-US" sz="2480" b="true">
                <a:solidFill>
                  <a:srgbClr val="000000"/>
                </a:solidFill>
                <a:latin typeface="JetBrains Mono Bold"/>
                <a:ea typeface="JetBrains Mono Bold"/>
                <a:cs typeface="JetBrains Mono Bold"/>
                <a:sym typeface="JetBrains Mono Bold"/>
              </a:rPr>
              <a:t>T. Chinthu-Banda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98362" y="521844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1710696"/>
            <a:ext cx="6730215" cy="5970671"/>
          </a:xfrm>
          <a:custGeom>
            <a:avLst/>
            <a:gdLst/>
            <a:ahLst/>
            <a:cxnLst/>
            <a:rect r="r" b="b" t="t" l="l"/>
            <a:pathLst>
              <a:path h="5970671" w="6730215">
                <a:moveTo>
                  <a:pt x="0" y="0"/>
                </a:moveTo>
                <a:lnTo>
                  <a:pt x="6730215" y="0"/>
                </a:lnTo>
                <a:lnTo>
                  <a:pt x="6730215" y="5970671"/>
                </a:lnTo>
                <a:lnTo>
                  <a:pt x="0" y="597067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963" t="0" r="-12322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27321" y="368489"/>
            <a:ext cx="9144384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Servas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853450">
            <a:off x="14294280" y="-53024"/>
            <a:ext cx="4561995" cy="2163448"/>
          </a:xfrm>
          <a:custGeom>
            <a:avLst/>
            <a:gdLst/>
            <a:ahLst/>
            <a:cxnLst/>
            <a:rect r="r" b="b" t="t" l="l"/>
            <a:pathLst>
              <a:path h="2163448" w="4561995">
                <a:moveTo>
                  <a:pt x="0" y="0"/>
                </a:moveTo>
                <a:lnTo>
                  <a:pt x="4561995" y="0"/>
                </a:lnTo>
                <a:lnTo>
                  <a:pt x="4561995" y="2163448"/>
                </a:lnTo>
                <a:lnTo>
                  <a:pt x="0" y="216344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037801" y="4696031"/>
            <a:ext cx="6583183" cy="4452454"/>
            <a:chOff x="0" y="0"/>
            <a:chExt cx="8777578" cy="5936605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317148" y="-47625"/>
              <a:ext cx="8091851" cy="5030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22"/>
                </a:lnSpc>
                <a:spcBef>
                  <a:spcPct val="0"/>
                </a:spcBef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Servas Malawi Youth Rep (Since 2018)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317148" y="611026"/>
              <a:ext cx="8460429" cy="10364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22"/>
                </a:lnSpc>
                <a:spcBef>
                  <a:spcPct val="0"/>
                </a:spcBef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Servas International youth and Families Committee (2023-24)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317148" y="1803077"/>
              <a:ext cx="5772710" cy="21032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496924" indent="-248462" lvl="1">
                <a:lnSpc>
                  <a:spcPts val="3222"/>
                </a:lnSpc>
                <a:buFont typeface="Arial"/>
                <a:buChar char="•"/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South Korea 2018</a:t>
              </a:r>
            </a:p>
            <a:p>
              <a:pPr algn="l" marL="496924" indent="-248462" lvl="1">
                <a:lnSpc>
                  <a:spcPts val="3222"/>
                </a:lnSpc>
                <a:buFont typeface="Arial"/>
                <a:buChar char="•"/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Italy 2020</a:t>
              </a:r>
            </a:p>
            <a:p>
              <a:pPr algn="l" marL="496924" indent="-248462" lvl="1">
                <a:lnSpc>
                  <a:spcPts val="3222"/>
                </a:lnSpc>
                <a:buFont typeface="Arial"/>
                <a:buChar char="•"/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France 2024</a:t>
              </a:r>
            </a:p>
            <a:p>
              <a:pPr algn="l" marL="496924" indent="-248462" lvl="1">
                <a:lnSpc>
                  <a:spcPts val="3222"/>
                </a:lnSpc>
                <a:buFont typeface="Arial"/>
                <a:buChar char="•"/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Italy 2025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4366729"/>
              <a:ext cx="8091851" cy="15698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22"/>
                </a:lnSpc>
                <a:spcBef>
                  <a:spcPct val="0"/>
                </a:spcBef>
              </a:pPr>
              <a:r>
                <a:rPr lang="en-US" sz="2301">
                  <a:solidFill>
                    <a:srgbClr val="000000"/>
                  </a:solidFill>
                  <a:latin typeface="Portland"/>
                  <a:ea typeface="Portland"/>
                  <a:cs typeface="Portland"/>
                  <a:sym typeface="Portland"/>
                </a:rPr>
                <a:t>Volunteering, presenting about Malawi, organising youth camps, and  publishing Newsletters. 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398362" y="1400364"/>
            <a:ext cx="6583855" cy="19894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Embracing more than 100 countries, Servas provides a network for its members to make contact, to build friendships and to broaden our understanding of the world.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853450">
            <a:off x="14294280" y="-53024"/>
            <a:ext cx="4561995" cy="2163448"/>
          </a:xfrm>
          <a:custGeom>
            <a:avLst/>
            <a:gdLst/>
            <a:ahLst/>
            <a:cxnLst/>
            <a:rect r="r" b="b" t="t" l="l"/>
            <a:pathLst>
              <a:path h="2163448" w="4561995">
                <a:moveTo>
                  <a:pt x="0" y="0"/>
                </a:moveTo>
                <a:lnTo>
                  <a:pt x="4561995" y="0"/>
                </a:lnTo>
                <a:lnTo>
                  <a:pt x="4561995" y="2163448"/>
                </a:lnTo>
                <a:lnTo>
                  <a:pt x="0" y="21634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26924" y="2103809"/>
            <a:ext cx="14167309" cy="7154491"/>
          </a:xfrm>
          <a:custGeom>
            <a:avLst/>
            <a:gdLst/>
            <a:ahLst/>
            <a:cxnLst/>
            <a:rect r="r" b="b" t="t" l="l"/>
            <a:pathLst>
              <a:path h="7154491" w="14167309">
                <a:moveTo>
                  <a:pt x="0" y="0"/>
                </a:moveTo>
                <a:lnTo>
                  <a:pt x="14167309" y="0"/>
                </a:lnTo>
                <a:lnTo>
                  <a:pt x="14167309" y="7154491"/>
                </a:lnTo>
                <a:lnTo>
                  <a:pt x="0" y="715449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690712" y="425953"/>
            <a:ext cx="7053419" cy="1205493"/>
          </a:xfrm>
          <a:custGeom>
            <a:avLst/>
            <a:gdLst/>
            <a:ahLst/>
            <a:cxnLst/>
            <a:rect r="r" b="b" t="t" l="l"/>
            <a:pathLst>
              <a:path h="1205493" w="7053419">
                <a:moveTo>
                  <a:pt x="0" y="0"/>
                </a:moveTo>
                <a:lnTo>
                  <a:pt x="7053419" y="0"/>
                </a:lnTo>
                <a:lnTo>
                  <a:pt x="7053419" y="1205494"/>
                </a:lnTo>
                <a:lnTo>
                  <a:pt x="0" y="120549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27321" y="368489"/>
            <a:ext cx="4895914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Servas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494233" y="3040396"/>
            <a:ext cx="3585526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Advocate for Peace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702474" y="3829659"/>
            <a:ext cx="3377285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Share about Servas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702474" y="4618922"/>
            <a:ext cx="3377285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Showcase member activities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23143" y="5255994"/>
            <a:ext cx="18734287" cy="5100601"/>
          </a:xfrm>
          <a:custGeom>
            <a:avLst/>
            <a:gdLst/>
            <a:ahLst/>
            <a:cxnLst/>
            <a:rect r="r" b="b" t="t" l="l"/>
            <a:pathLst>
              <a:path h="5100601" w="18734287">
                <a:moveTo>
                  <a:pt x="0" y="0"/>
                </a:moveTo>
                <a:lnTo>
                  <a:pt x="18734286" y="0"/>
                </a:lnTo>
                <a:lnTo>
                  <a:pt x="18734286" y="5100601"/>
                </a:lnTo>
                <a:lnTo>
                  <a:pt x="0" y="51006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6000"/>
            </a:blip>
            <a:stretch>
              <a:fillRect l="0" t="-72188" r="0" b="-72675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900669" y="3945400"/>
            <a:ext cx="3774990" cy="2979181"/>
            <a:chOff x="0" y="0"/>
            <a:chExt cx="994236" cy="78464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94236" cy="784640"/>
            </a:xfrm>
            <a:custGeom>
              <a:avLst/>
              <a:gdLst/>
              <a:ahLst/>
              <a:cxnLst/>
              <a:rect r="r" b="b" t="t" l="l"/>
              <a:pathLst>
                <a:path h="784640" w="994236">
                  <a:moveTo>
                    <a:pt x="77932" y="0"/>
                  </a:moveTo>
                  <a:lnTo>
                    <a:pt x="916304" y="0"/>
                  </a:lnTo>
                  <a:cubicBezTo>
                    <a:pt x="959345" y="0"/>
                    <a:pt x="994236" y="34891"/>
                    <a:pt x="994236" y="77932"/>
                  </a:cubicBezTo>
                  <a:lnTo>
                    <a:pt x="994236" y="706708"/>
                  </a:lnTo>
                  <a:cubicBezTo>
                    <a:pt x="994236" y="749749"/>
                    <a:pt x="959345" y="784640"/>
                    <a:pt x="916304" y="784640"/>
                  </a:cubicBezTo>
                  <a:lnTo>
                    <a:pt x="77932" y="784640"/>
                  </a:lnTo>
                  <a:cubicBezTo>
                    <a:pt x="34891" y="784640"/>
                    <a:pt x="0" y="749749"/>
                    <a:pt x="0" y="706708"/>
                  </a:cubicBezTo>
                  <a:lnTo>
                    <a:pt x="0" y="77932"/>
                  </a:lnTo>
                  <a:cubicBezTo>
                    <a:pt x="0" y="34891"/>
                    <a:pt x="34891" y="0"/>
                    <a:pt x="77932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994236" cy="83226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271056" y="3945400"/>
            <a:ext cx="3774990" cy="2979181"/>
            <a:chOff x="0" y="0"/>
            <a:chExt cx="994236" cy="78464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94236" cy="784640"/>
            </a:xfrm>
            <a:custGeom>
              <a:avLst/>
              <a:gdLst/>
              <a:ahLst/>
              <a:cxnLst/>
              <a:rect r="r" b="b" t="t" l="l"/>
              <a:pathLst>
                <a:path h="784640" w="994236">
                  <a:moveTo>
                    <a:pt x="77932" y="0"/>
                  </a:moveTo>
                  <a:lnTo>
                    <a:pt x="916304" y="0"/>
                  </a:lnTo>
                  <a:cubicBezTo>
                    <a:pt x="959345" y="0"/>
                    <a:pt x="994236" y="34891"/>
                    <a:pt x="994236" y="77932"/>
                  </a:cubicBezTo>
                  <a:lnTo>
                    <a:pt x="994236" y="706708"/>
                  </a:lnTo>
                  <a:cubicBezTo>
                    <a:pt x="994236" y="749749"/>
                    <a:pt x="959345" y="784640"/>
                    <a:pt x="916304" y="784640"/>
                  </a:cubicBezTo>
                  <a:lnTo>
                    <a:pt x="77932" y="784640"/>
                  </a:lnTo>
                  <a:cubicBezTo>
                    <a:pt x="34891" y="784640"/>
                    <a:pt x="0" y="749749"/>
                    <a:pt x="0" y="706708"/>
                  </a:cubicBezTo>
                  <a:lnTo>
                    <a:pt x="0" y="77932"/>
                  </a:lnTo>
                  <a:cubicBezTo>
                    <a:pt x="0" y="34891"/>
                    <a:pt x="34891" y="0"/>
                    <a:pt x="77932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994236" cy="83226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5113923" y="3945400"/>
            <a:ext cx="3774990" cy="2979181"/>
            <a:chOff x="0" y="0"/>
            <a:chExt cx="994236" cy="78464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94236" cy="784640"/>
            </a:xfrm>
            <a:custGeom>
              <a:avLst/>
              <a:gdLst/>
              <a:ahLst/>
              <a:cxnLst/>
              <a:rect r="r" b="b" t="t" l="l"/>
              <a:pathLst>
                <a:path h="784640" w="994236">
                  <a:moveTo>
                    <a:pt x="77932" y="0"/>
                  </a:moveTo>
                  <a:lnTo>
                    <a:pt x="916304" y="0"/>
                  </a:lnTo>
                  <a:cubicBezTo>
                    <a:pt x="959345" y="0"/>
                    <a:pt x="994236" y="34891"/>
                    <a:pt x="994236" y="77932"/>
                  </a:cubicBezTo>
                  <a:lnTo>
                    <a:pt x="994236" y="706708"/>
                  </a:lnTo>
                  <a:cubicBezTo>
                    <a:pt x="994236" y="749749"/>
                    <a:pt x="959345" y="784640"/>
                    <a:pt x="916304" y="784640"/>
                  </a:cubicBezTo>
                  <a:lnTo>
                    <a:pt x="77932" y="784640"/>
                  </a:lnTo>
                  <a:cubicBezTo>
                    <a:pt x="34891" y="784640"/>
                    <a:pt x="0" y="749749"/>
                    <a:pt x="0" y="706708"/>
                  </a:cubicBezTo>
                  <a:lnTo>
                    <a:pt x="0" y="77932"/>
                  </a:lnTo>
                  <a:cubicBezTo>
                    <a:pt x="0" y="34891"/>
                    <a:pt x="34891" y="0"/>
                    <a:pt x="77932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994236" cy="83226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484310" y="3945400"/>
            <a:ext cx="3774990" cy="2979181"/>
            <a:chOff x="0" y="0"/>
            <a:chExt cx="994236" cy="784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94236" cy="784640"/>
            </a:xfrm>
            <a:custGeom>
              <a:avLst/>
              <a:gdLst/>
              <a:ahLst/>
              <a:cxnLst/>
              <a:rect r="r" b="b" t="t" l="l"/>
              <a:pathLst>
                <a:path h="784640" w="994236">
                  <a:moveTo>
                    <a:pt x="77932" y="0"/>
                  </a:moveTo>
                  <a:lnTo>
                    <a:pt x="916304" y="0"/>
                  </a:lnTo>
                  <a:cubicBezTo>
                    <a:pt x="959345" y="0"/>
                    <a:pt x="994236" y="34891"/>
                    <a:pt x="994236" y="77932"/>
                  </a:cubicBezTo>
                  <a:lnTo>
                    <a:pt x="994236" y="706708"/>
                  </a:lnTo>
                  <a:cubicBezTo>
                    <a:pt x="994236" y="749749"/>
                    <a:pt x="959345" y="784640"/>
                    <a:pt x="916304" y="784640"/>
                  </a:cubicBezTo>
                  <a:lnTo>
                    <a:pt x="77932" y="784640"/>
                  </a:lnTo>
                  <a:cubicBezTo>
                    <a:pt x="34891" y="784640"/>
                    <a:pt x="0" y="749749"/>
                    <a:pt x="0" y="706708"/>
                  </a:cubicBezTo>
                  <a:lnTo>
                    <a:pt x="0" y="77932"/>
                  </a:lnTo>
                  <a:cubicBezTo>
                    <a:pt x="0" y="34891"/>
                    <a:pt x="34891" y="0"/>
                    <a:pt x="77932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994236" cy="83226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2070739" y="3416546"/>
            <a:ext cx="1337646" cy="1337646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0593888" y="3362419"/>
            <a:ext cx="1337646" cy="1337646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6351789" y="3470673"/>
            <a:ext cx="1337646" cy="1337646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4874937" y="3416546"/>
            <a:ext cx="1337646" cy="1337646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2360449" y="3669900"/>
            <a:ext cx="758227" cy="722685"/>
            <a:chOff x="0" y="0"/>
            <a:chExt cx="812800" cy="7747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6622304" y="3724026"/>
            <a:ext cx="758227" cy="722685"/>
            <a:chOff x="0" y="0"/>
            <a:chExt cx="812800" cy="7747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0883597" y="3669900"/>
            <a:ext cx="758227" cy="722685"/>
            <a:chOff x="0" y="0"/>
            <a:chExt cx="812800" cy="7747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5164647" y="3724026"/>
            <a:ext cx="758227" cy="722685"/>
            <a:chOff x="0" y="0"/>
            <a:chExt cx="812800" cy="7747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9" id="39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40" id="40"/>
          <p:cNvSpPr/>
          <p:nvPr/>
        </p:nvSpPr>
        <p:spPr>
          <a:xfrm flipH="false" flipV="false" rot="0">
            <a:off x="14370022" y="454201"/>
            <a:ext cx="504916" cy="504916"/>
          </a:xfrm>
          <a:custGeom>
            <a:avLst/>
            <a:gdLst/>
            <a:ahLst/>
            <a:cxnLst/>
            <a:rect r="r" b="b" t="t" l="l"/>
            <a:pathLst>
              <a:path h="504916" w="504916">
                <a:moveTo>
                  <a:pt x="0" y="0"/>
                </a:moveTo>
                <a:lnTo>
                  <a:pt x="504915" y="0"/>
                </a:lnTo>
                <a:lnTo>
                  <a:pt x="504915" y="504916"/>
                </a:lnTo>
                <a:lnTo>
                  <a:pt x="0" y="5049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3287160" y="454201"/>
            <a:ext cx="504916" cy="504916"/>
          </a:xfrm>
          <a:custGeom>
            <a:avLst/>
            <a:gdLst/>
            <a:ahLst/>
            <a:cxnLst/>
            <a:rect r="r" b="b" t="t" l="l"/>
            <a:pathLst>
              <a:path h="504916" w="504916">
                <a:moveTo>
                  <a:pt x="0" y="0"/>
                </a:moveTo>
                <a:lnTo>
                  <a:pt x="504915" y="0"/>
                </a:lnTo>
                <a:lnTo>
                  <a:pt x="504915" y="504916"/>
                </a:lnTo>
                <a:lnTo>
                  <a:pt x="0" y="50491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0">
            <a:off x="17340523" y="2580766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6" y="0"/>
                </a:lnTo>
                <a:lnTo>
                  <a:pt x="333466" y="333466"/>
                </a:lnTo>
                <a:lnTo>
                  <a:pt x="0" y="3334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3" id="43"/>
          <p:cNvSpPr/>
          <p:nvPr/>
        </p:nvSpPr>
        <p:spPr>
          <a:xfrm flipH="false" flipV="false" rot="0">
            <a:off x="1186962" y="2747499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5" y="0"/>
                </a:lnTo>
                <a:lnTo>
                  <a:pt x="333465" y="333466"/>
                </a:lnTo>
                <a:lnTo>
                  <a:pt x="0" y="3334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4" id="44"/>
          <p:cNvSpPr txBox="true"/>
          <p:nvPr/>
        </p:nvSpPr>
        <p:spPr>
          <a:xfrm rot="0">
            <a:off x="1621566" y="5216571"/>
            <a:ext cx="2333197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Assertiveness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5682046" y="4935167"/>
            <a:ext cx="2677132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Affirmative communication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9689339" y="4960719"/>
            <a:ext cx="2994545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Non Violent Communication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4490248" y="4772168"/>
            <a:ext cx="2107024" cy="19894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Setting healthy social and professional boundaries.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3390527" y="1834731"/>
            <a:ext cx="11506946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 talking about ?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6604812" y="1007915"/>
            <a:ext cx="5078377" cy="689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4"/>
              </a:lnSpc>
              <a:spcBef>
                <a:spcPct val="0"/>
              </a:spcBef>
            </a:pPr>
            <a:r>
              <a:rPr lang="en-US" sz="3996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What are we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708130" y="244858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847145" y="122128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457918" y="1028700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376256" y="1082268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1296774" y="1921"/>
            <a:ext cx="6991226" cy="10285079"/>
            <a:chOff x="0" y="0"/>
            <a:chExt cx="1841310" cy="27088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841310" cy="2708827"/>
            </a:xfrm>
            <a:custGeom>
              <a:avLst/>
              <a:gdLst/>
              <a:ahLst/>
              <a:cxnLst/>
              <a:rect r="r" b="b" t="t" l="l"/>
              <a:pathLst>
                <a:path h="2708827" w="1841310">
                  <a:moveTo>
                    <a:pt x="0" y="0"/>
                  </a:moveTo>
                  <a:lnTo>
                    <a:pt x="1841310" y="0"/>
                  </a:lnTo>
                  <a:lnTo>
                    <a:pt x="1841310" y="2708827"/>
                  </a:lnTo>
                  <a:lnTo>
                    <a:pt x="0" y="2708827"/>
                  </a:lnTo>
                  <a:close/>
                </a:path>
              </a:pathLst>
            </a:custGeom>
            <a:solidFill>
              <a:srgbClr val="E2A84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841310" cy="2756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0556564" y="1028700"/>
            <a:ext cx="5471286" cy="8766518"/>
          </a:xfrm>
          <a:custGeom>
            <a:avLst/>
            <a:gdLst/>
            <a:ahLst/>
            <a:cxnLst/>
            <a:rect r="r" b="b" t="t" l="l"/>
            <a:pathLst>
              <a:path h="8766518" w="5471286">
                <a:moveTo>
                  <a:pt x="0" y="0"/>
                </a:moveTo>
                <a:lnTo>
                  <a:pt x="5471286" y="0"/>
                </a:lnTo>
                <a:lnTo>
                  <a:pt x="5471286" y="8766518"/>
                </a:lnTo>
                <a:lnTo>
                  <a:pt x="0" y="876651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6915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766947" y="8887117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4" y="0"/>
                </a:lnTo>
                <a:lnTo>
                  <a:pt x="371184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263004" y="998420"/>
            <a:ext cx="10875127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Assertiveness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34725" y="3800670"/>
            <a:ext cx="8509275" cy="1280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64"/>
              </a:lnSpc>
              <a:spcBef>
                <a:spcPct val="0"/>
              </a:spcBef>
            </a:pPr>
            <a:r>
              <a:rPr lang="en-US" b="true" sz="3688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Internal capacity to standup for yourself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708130" y="244858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24280" y="159660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847145" y="122128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253423" y="1346389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76000"/>
            </a:blip>
            <a:stretch>
              <a:fillRect l="0" t="-9213" r="0" b="-9305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63004" y="998420"/>
            <a:ext cx="10875127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F9EFD6"/>
                </a:solidFill>
                <a:latin typeface="Dingos Stamp"/>
                <a:ea typeface="Dingos Stamp"/>
                <a:cs typeface="Dingos Stamp"/>
                <a:sym typeface="Dingos Stamp"/>
              </a:rPr>
              <a:t>Assertiveness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008546" y="2404263"/>
            <a:ext cx="6572720" cy="130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52"/>
              </a:lnSpc>
              <a:spcBef>
                <a:spcPct val="0"/>
              </a:spcBef>
            </a:pP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Ca</a:t>
            </a: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n you say “no” without excessive guilt?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804618" y="7835409"/>
            <a:ext cx="5947355" cy="19655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52"/>
              </a:lnSpc>
              <a:spcBef>
                <a:spcPct val="0"/>
              </a:spcBef>
            </a:pP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Are</a:t>
            </a: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 you willing to speak up if something feels wrong or unfair?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71663" y="6553593"/>
            <a:ext cx="5758168" cy="2630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52"/>
              </a:lnSpc>
              <a:spcBef>
                <a:spcPct val="0"/>
              </a:spcBef>
            </a:pP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Are</a:t>
            </a: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 you comfortable believing that your needs are as important as others’?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566964" y="3021346"/>
            <a:ext cx="5060787" cy="2630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52"/>
              </a:lnSpc>
              <a:spcBef>
                <a:spcPct val="0"/>
              </a:spcBef>
            </a:pP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Do</a:t>
            </a:r>
            <a:r>
              <a:rPr lang="en-US" b="true" sz="3752">
                <a:solidFill>
                  <a:srgbClr val="F9EFD6"/>
                </a:solidFill>
                <a:latin typeface="Portland Bold"/>
                <a:ea typeface="Portland Bold"/>
                <a:cs typeface="Portland Bold"/>
                <a:sym typeface="Portland Bold"/>
              </a:rPr>
              <a:t> you feel confident making independent decisions?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6774" y="1921"/>
            <a:ext cx="6991226" cy="10285079"/>
            <a:chOff x="0" y="0"/>
            <a:chExt cx="1841310" cy="27088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1310" cy="2708827"/>
            </a:xfrm>
            <a:custGeom>
              <a:avLst/>
              <a:gdLst/>
              <a:ahLst/>
              <a:cxnLst/>
              <a:rect r="r" b="b" t="t" l="l"/>
              <a:pathLst>
                <a:path h="2708827" w="1841310">
                  <a:moveTo>
                    <a:pt x="0" y="0"/>
                  </a:moveTo>
                  <a:lnTo>
                    <a:pt x="1841310" y="0"/>
                  </a:lnTo>
                  <a:lnTo>
                    <a:pt x="1841310" y="2708827"/>
                  </a:lnTo>
                  <a:lnTo>
                    <a:pt x="0" y="2708827"/>
                  </a:lnTo>
                  <a:close/>
                </a:path>
              </a:pathLst>
            </a:custGeom>
            <a:solidFill>
              <a:srgbClr val="E2A84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841310" cy="2756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708130" y="244858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824280" y="159660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847145" y="122128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253423" y="1346389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540045" y="1916321"/>
            <a:ext cx="5485851" cy="7659668"/>
          </a:xfrm>
          <a:custGeom>
            <a:avLst/>
            <a:gdLst/>
            <a:ahLst/>
            <a:cxnLst/>
            <a:rect r="r" b="b" t="t" l="l"/>
            <a:pathLst>
              <a:path h="7659668" w="5485851">
                <a:moveTo>
                  <a:pt x="0" y="0"/>
                </a:moveTo>
                <a:lnTo>
                  <a:pt x="5485851" y="0"/>
                </a:lnTo>
                <a:lnTo>
                  <a:pt x="5485851" y="7659668"/>
                </a:lnTo>
                <a:lnTo>
                  <a:pt x="0" y="765966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744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87266" y="5225398"/>
            <a:ext cx="5766773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communication style used to express assertiveness.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87266" y="3344904"/>
            <a:ext cx="4897718" cy="1082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28"/>
              </a:lnSpc>
              <a:spcBef>
                <a:spcPct val="0"/>
              </a:spcBef>
            </a:pPr>
            <a:r>
              <a:rPr lang="en-US" b="true" sz="6377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The How!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87266" y="743807"/>
            <a:ext cx="10875127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Assertive communication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694590" y="7760563"/>
            <a:ext cx="2790394" cy="734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70"/>
              </a:lnSpc>
              <a:spcBef>
                <a:spcPct val="0"/>
              </a:spcBef>
            </a:pPr>
            <a:r>
              <a:rPr lang="en-US" b="true" sz="4336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language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429083" y="6009623"/>
            <a:ext cx="1714917" cy="734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70"/>
              </a:lnSpc>
              <a:spcBef>
                <a:spcPct val="0"/>
              </a:spcBef>
            </a:pPr>
            <a:r>
              <a:rPr lang="en-US" b="true" sz="4336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tone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354038" y="9182100"/>
            <a:ext cx="4552710" cy="734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70"/>
              </a:lnSpc>
              <a:spcBef>
                <a:spcPct val="0"/>
              </a:spcBef>
            </a:pPr>
            <a:r>
              <a:rPr lang="en-US" b="true" sz="4336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 body language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6774" y="1921"/>
            <a:ext cx="6991226" cy="10285079"/>
            <a:chOff x="0" y="0"/>
            <a:chExt cx="1841310" cy="27088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1310" cy="2708827"/>
            </a:xfrm>
            <a:custGeom>
              <a:avLst/>
              <a:gdLst/>
              <a:ahLst/>
              <a:cxnLst/>
              <a:rect r="r" b="b" t="t" l="l"/>
              <a:pathLst>
                <a:path h="2708827" w="1841310">
                  <a:moveTo>
                    <a:pt x="0" y="0"/>
                  </a:moveTo>
                  <a:lnTo>
                    <a:pt x="1841310" y="0"/>
                  </a:lnTo>
                  <a:lnTo>
                    <a:pt x="1841310" y="2708827"/>
                  </a:lnTo>
                  <a:lnTo>
                    <a:pt x="0" y="2708827"/>
                  </a:lnTo>
                  <a:close/>
                </a:path>
              </a:pathLst>
            </a:custGeom>
            <a:solidFill>
              <a:srgbClr val="E2A84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841310" cy="2756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587266" y="743807"/>
            <a:ext cx="10875127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Assertive communication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5708130" y="244858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824280" y="159660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253423" y="1346389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8700" y="6280136"/>
            <a:ext cx="8030204" cy="3577662"/>
          </a:xfrm>
          <a:custGeom>
            <a:avLst/>
            <a:gdLst/>
            <a:ahLst/>
            <a:cxnLst/>
            <a:rect r="r" b="b" t="t" l="l"/>
            <a:pathLst>
              <a:path h="3577662" w="8030204">
                <a:moveTo>
                  <a:pt x="0" y="0"/>
                </a:moveTo>
                <a:lnTo>
                  <a:pt x="8030204" y="0"/>
                </a:lnTo>
                <a:lnTo>
                  <a:pt x="8030204" y="3577662"/>
                </a:lnTo>
                <a:lnTo>
                  <a:pt x="0" y="357766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-114295" r="0" b="-272325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026695" y="1916321"/>
            <a:ext cx="6453457" cy="4000421"/>
          </a:xfrm>
          <a:custGeom>
            <a:avLst/>
            <a:gdLst/>
            <a:ahLst/>
            <a:cxnLst/>
            <a:rect r="r" b="b" t="t" l="l"/>
            <a:pathLst>
              <a:path h="4000421" w="6453457">
                <a:moveTo>
                  <a:pt x="0" y="0"/>
                </a:moveTo>
                <a:lnTo>
                  <a:pt x="6453457" y="0"/>
                </a:lnTo>
                <a:lnTo>
                  <a:pt x="6453457" y="4000421"/>
                </a:lnTo>
                <a:lnTo>
                  <a:pt x="0" y="400042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54512" r="0" b="-95231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847145" y="122128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798799" y="6590973"/>
            <a:ext cx="8030204" cy="2955988"/>
          </a:xfrm>
          <a:custGeom>
            <a:avLst/>
            <a:gdLst/>
            <a:ahLst/>
            <a:cxnLst/>
            <a:rect r="r" b="b" t="t" l="l"/>
            <a:pathLst>
              <a:path h="2955988" w="8030204">
                <a:moveTo>
                  <a:pt x="0" y="0"/>
                </a:moveTo>
                <a:lnTo>
                  <a:pt x="8030204" y="0"/>
                </a:lnTo>
                <a:lnTo>
                  <a:pt x="8030204" y="2955988"/>
                </a:lnTo>
                <a:lnTo>
                  <a:pt x="0" y="295598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-268166" r="0" b="-220796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28700" y="3196352"/>
            <a:ext cx="8030204" cy="2720391"/>
          </a:xfrm>
          <a:custGeom>
            <a:avLst/>
            <a:gdLst/>
            <a:ahLst/>
            <a:cxnLst/>
            <a:rect r="r" b="b" t="t" l="l"/>
            <a:pathLst>
              <a:path h="2720391" w="8030204">
                <a:moveTo>
                  <a:pt x="0" y="0"/>
                </a:moveTo>
                <a:lnTo>
                  <a:pt x="8030204" y="0"/>
                </a:lnTo>
                <a:lnTo>
                  <a:pt x="8030204" y="2720390"/>
                </a:lnTo>
                <a:lnTo>
                  <a:pt x="0" y="272039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-407753" r="0" b="-132215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6774" y="1921"/>
            <a:ext cx="6991226" cy="10285079"/>
            <a:chOff x="0" y="0"/>
            <a:chExt cx="1841310" cy="27088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1310" cy="2708827"/>
            </a:xfrm>
            <a:custGeom>
              <a:avLst/>
              <a:gdLst/>
              <a:ahLst/>
              <a:cxnLst/>
              <a:rect r="r" b="b" t="t" l="l"/>
              <a:pathLst>
                <a:path h="2708827" w="1841310">
                  <a:moveTo>
                    <a:pt x="0" y="0"/>
                  </a:moveTo>
                  <a:lnTo>
                    <a:pt x="1841310" y="0"/>
                  </a:lnTo>
                  <a:lnTo>
                    <a:pt x="1841310" y="2708827"/>
                  </a:lnTo>
                  <a:lnTo>
                    <a:pt x="0" y="2708827"/>
                  </a:lnTo>
                  <a:close/>
                </a:path>
              </a:pathLst>
            </a:custGeom>
            <a:solidFill>
              <a:srgbClr val="E2A84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841310" cy="2756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708130" y="244858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824280" y="1596601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40"/>
                </a:lnTo>
                <a:lnTo>
                  <a:pt x="0" y="6394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847145" y="1221283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398362" y="3088021"/>
            <a:ext cx="371183" cy="371183"/>
          </a:xfrm>
          <a:custGeom>
            <a:avLst/>
            <a:gdLst/>
            <a:ahLst/>
            <a:cxnLst/>
            <a:rect r="r" b="b" t="t" l="l"/>
            <a:pathLst>
              <a:path h="371183" w="371183">
                <a:moveTo>
                  <a:pt x="0" y="0"/>
                </a:moveTo>
                <a:lnTo>
                  <a:pt x="371183" y="0"/>
                </a:lnTo>
                <a:lnTo>
                  <a:pt x="371183" y="371183"/>
                </a:lnTo>
                <a:lnTo>
                  <a:pt x="0" y="371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253423" y="1346389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540045" y="1916321"/>
            <a:ext cx="5485851" cy="7659668"/>
          </a:xfrm>
          <a:custGeom>
            <a:avLst/>
            <a:gdLst/>
            <a:ahLst/>
            <a:cxnLst/>
            <a:rect r="r" b="b" t="t" l="l"/>
            <a:pathLst>
              <a:path h="7659668" w="5485851">
                <a:moveTo>
                  <a:pt x="0" y="0"/>
                </a:moveTo>
                <a:lnTo>
                  <a:pt x="5485851" y="0"/>
                </a:lnTo>
                <a:lnTo>
                  <a:pt x="5485851" y="7659668"/>
                </a:lnTo>
                <a:lnTo>
                  <a:pt x="0" y="765966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744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87266" y="4506310"/>
            <a:ext cx="8876454" cy="417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“When you ___, I feel ___, and I would prefer ___.”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87266" y="2973721"/>
            <a:ext cx="11235456" cy="1082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28"/>
              </a:lnSpc>
              <a:spcBef>
                <a:spcPct val="0"/>
              </a:spcBef>
            </a:pPr>
            <a:r>
              <a:rPr lang="en-US" b="true" sz="6377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3-Part Assertive Formula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87266" y="743807"/>
            <a:ext cx="10875127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Assertive communication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87266" y="5142898"/>
            <a:ext cx="8876454" cy="1303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8A1E1B"/>
                </a:solidFill>
                <a:latin typeface="Portland Bold"/>
                <a:ea typeface="Portland Bold"/>
                <a:cs typeface="Portland Bold"/>
                <a:sym typeface="Portland Bold"/>
              </a:rPr>
              <a:t>When </a:t>
            </a: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jokes are made about my goals, </a:t>
            </a:r>
            <a:r>
              <a:rPr lang="en-US" b="true" sz="2499">
                <a:solidFill>
                  <a:srgbClr val="8A1E1B"/>
                </a:solidFill>
                <a:latin typeface="Portland Bold"/>
                <a:ea typeface="Portland Bold"/>
                <a:cs typeface="Portland Bold"/>
                <a:sym typeface="Portland Bold"/>
              </a:rPr>
              <a:t>I feel</a:t>
            </a: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 discouraged, and </a:t>
            </a:r>
            <a:r>
              <a:rPr lang="en-US" b="true" sz="2499">
                <a:solidFill>
                  <a:srgbClr val="8A1E1B"/>
                </a:solidFill>
                <a:latin typeface="Portland Bold"/>
                <a:ea typeface="Portland Bold"/>
                <a:cs typeface="Portland Bold"/>
                <a:sym typeface="Portland Bold"/>
              </a:rPr>
              <a:t>I would prefer</a:t>
            </a: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 encouragement or constructive feedback instead.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87266" y="7255860"/>
            <a:ext cx="9475544" cy="417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“Mukakhala ___, Ndi maona ___, Ndi ngakonde ___.”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267403" y="7892448"/>
            <a:ext cx="9475544" cy="417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 maganizira ___, zingakhale bwino___.”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54707" y="2707465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03791" y="1742442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4"/>
                </a:lnTo>
                <a:lnTo>
                  <a:pt x="0" y="5004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094146" y="1511335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289891" y="4117773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1441119" y="0"/>
            <a:ext cx="6864235" cy="10287000"/>
          </a:xfrm>
          <a:custGeom>
            <a:avLst/>
            <a:gdLst/>
            <a:ahLst/>
            <a:cxnLst/>
            <a:rect r="r" b="b" t="t" l="l"/>
            <a:pathLst>
              <a:path h="10287000" w="6864235">
                <a:moveTo>
                  <a:pt x="0" y="0"/>
                </a:moveTo>
                <a:lnTo>
                  <a:pt x="6864235" y="0"/>
                </a:lnTo>
                <a:lnTo>
                  <a:pt x="686423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289891" y="958340"/>
            <a:ext cx="10970005" cy="1079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Broken Record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426470" y="135921"/>
            <a:ext cx="5488587" cy="689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4"/>
              </a:lnSpc>
              <a:spcBef>
                <a:spcPct val="0"/>
              </a:spcBef>
            </a:pPr>
            <a:r>
              <a:rPr lang="en-US" sz="3996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The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388335" y="2487827"/>
            <a:ext cx="7953662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Carmly repeating your request without escalating.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7786314" y="3341313"/>
            <a:ext cx="4578853" cy="986480"/>
            <a:chOff x="0" y="0"/>
            <a:chExt cx="6105137" cy="1315307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601710" y="5664"/>
              <a:ext cx="5503427" cy="1309643"/>
              <a:chOff x="0" y="0"/>
              <a:chExt cx="1087097" cy="25869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087097" cy="258695"/>
              </a:xfrm>
              <a:custGeom>
                <a:avLst/>
                <a:gdLst/>
                <a:ahLst/>
                <a:cxnLst/>
                <a:rect r="r" b="b" t="t" l="l"/>
                <a:pathLst>
                  <a:path h="258695" w="1087097">
                    <a:moveTo>
                      <a:pt x="28135" y="0"/>
                    </a:moveTo>
                    <a:lnTo>
                      <a:pt x="1058962" y="0"/>
                    </a:lnTo>
                    <a:cubicBezTo>
                      <a:pt x="1074500" y="0"/>
                      <a:pt x="1087097" y="12596"/>
                      <a:pt x="1087097" y="28135"/>
                    </a:cubicBezTo>
                    <a:lnTo>
                      <a:pt x="1087097" y="230560"/>
                    </a:lnTo>
                    <a:cubicBezTo>
                      <a:pt x="1087097" y="246098"/>
                      <a:pt x="1074500" y="258695"/>
                      <a:pt x="1058962" y="258695"/>
                    </a:cubicBezTo>
                    <a:lnTo>
                      <a:pt x="28135" y="258695"/>
                    </a:lnTo>
                    <a:cubicBezTo>
                      <a:pt x="12596" y="258695"/>
                      <a:pt x="0" y="246098"/>
                      <a:pt x="0" y="230560"/>
                    </a:cubicBezTo>
                    <a:lnTo>
                      <a:pt x="0" y="28135"/>
                    </a:lnTo>
                    <a:cubicBezTo>
                      <a:pt x="0" y="12596"/>
                      <a:pt x="12596" y="0"/>
                      <a:pt x="28135" y="0"/>
                    </a:cubicBezTo>
                    <a:close/>
                  </a:path>
                </a:pathLst>
              </a:custGeom>
              <a:solidFill>
                <a:srgbClr val="598878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1087097" cy="3063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0" y="0"/>
              <a:ext cx="1309643" cy="1309643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336072" y="290142"/>
              <a:ext cx="725827" cy="691804"/>
              <a:chOff x="0" y="0"/>
              <a:chExt cx="812800" cy="774700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12800" cy="774700"/>
              </a:xfrm>
              <a:custGeom>
                <a:avLst/>
                <a:gdLst/>
                <a:ahLst/>
                <a:cxnLst/>
                <a:rect r="r" b="b" t="t" l="l"/>
                <a:pathLst>
                  <a:path h="774700" w="812800">
                    <a:moveTo>
                      <a:pt x="406400" y="0"/>
                    </a:moveTo>
                    <a:lnTo>
                      <a:pt x="502338" y="295909"/>
                    </a:lnTo>
                    <a:lnTo>
                      <a:pt x="812800" y="295909"/>
                    </a:lnTo>
                    <a:lnTo>
                      <a:pt x="561631" y="478791"/>
                    </a:lnTo>
                    <a:lnTo>
                      <a:pt x="657569" y="774700"/>
                    </a:lnTo>
                    <a:lnTo>
                      <a:pt x="406400" y="591819"/>
                    </a:lnTo>
                    <a:lnTo>
                      <a:pt x="155231" y="774700"/>
                    </a:lnTo>
                    <a:lnTo>
                      <a:pt x="251169" y="478791"/>
                    </a:lnTo>
                    <a:lnTo>
                      <a:pt x="0" y="295909"/>
                    </a:lnTo>
                    <a:lnTo>
                      <a:pt x="310462" y="295909"/>
                    </a:lnTo>
                    <a:lnTo>
                      <a:pt x="406400" y="0"/>
                    </a:lnTo>
                    <a:close/>
                  </a:path>
                </a:pathLst>
              </a:custGeom>
              <a:solidFill>
                <a:srgbClr val="FFBF6E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228600" y="219075"/>
                <a:ext cx="355600" cy="3905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740668" y="112771"/>
              <a:ext cx="3767826" cy="10364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2"/>
                </a:lnSpc>
              </a:pPr>
              <a:r>
                <a:rPr lang="en-US" sz="2301">
                  <a:solidFill>
                    <a:srgbClr val="FFFAEF"/>
                  </a:solidFill>
                  <a:latin typeface="Portland"/>
                  <a:ea typeface="Portland"/>
                  <a:cs typeface="Portland"/>
                  <a:sym typeface="Portland"/>
                </a:rPr>
                <a:t>“Just stay late this once.”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0" y="5664"/>
              <a:ext cx="1309643" cy="1309643"/>
              <a:chOff x="0" y="0"/>
              <a:chExt cx="812800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18531" y="124195"/>
              <a:ext cx="1072581" cy="1072581"/>
            </a:xfrm>
            <a:custGeom>
              <a:avLst/>
              <a:gdLst/>
              <a:ahLst/>
              <a:cxnLst/>
              <a:rect r="r" b="b" t="t" l="l"/>
              <a:pathLst>
                <a:path h="1072581" w="1072581">
                  <a:moveTo>
                    <a:pt x="0" y="0"/>
                  </a:moveTo>
                  <a:lnTo>
                    <a:pt x="1072581" y="0"/>
                  </a:lnTo>
                  <a:lnTo>
                    <a:pt x="1072581" y="1072581"/>
                  </a:lnTo>
                  <a:lnTo>
                    <a:pt x="0" y="1072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2170763" y="4571348"/>
            <a:ext cx="4618686" cy="1478761"/>
            <a:chOff x="0" y="0"/>
            <a:chExt cx="6158248" cy="1971681"/>
          </a:xfrm>
        </p:grpSpPr>
        <p:grpSp>
          <p:nvGrpSpPr>
            <p:cNvPr name="Group 27" id="27"/>
            <p:cNvGrpSpPr/>
            <p:nvPr/>
          </p:nvGrpSpPr>
          <p:grpSpPr>
            <a:xfrm rot="0">
              <a:off x="0" y="27274"/>
              <a:ext cx="5503427" cy="1944408"/>
              <a:chOff x="0" y="0"/>
              <a:chExt cx="1087097" cy="384081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1087097" cy="384081"/>
              </a:xfrm>
              <a:custGeom>
                <a:avLst/>
                <a:gdLst/>
                <a:ahLst/>
                <a:cxnLst/>
                <a:rect r="r" b="b" t="t" l="l"/>
                <a:pathLst>
                  <a:path h="384081" w="1087097">
                    <a:moveTo>
                      <a:pt x="28135" y="0"/>
                    </a:moveTo>
                    <a:lnTo>
                      <a:pt x="1058962" y="0"/>
                    </a:lnTo>
                    <a:cubicBezTo>
                      <a:pt x="1074500" y="0"/>
                      <a:pt x="1087097" y="12596"/>
                      <a:pt x="1087097" y="28135"/>
                    </a:cubicBezTo>
                    <a:lnTo>
                      <a:pt x="1087097" y="355946"/>
                    </a:lnTo>
                    <a:cubicBezTo>
                      <a:pt x="1087097" y="371484"/>
                      <a:pt x="1074500" y="384081"/>
                      <a:pt x="1058962" y="384081"/>
                    </a:cubicBezTo>
                    <a:lnTo>
                      <a:pt x="28135" y="384081"/>
                    </a:lnTo>
                    <a:cubicBezTo>
                      <a:pt x="12596" y="384081"/>
                      <a:pt x="0" y="371484"/>
                      <a:pt x="0" y="355946"/>
                    </a:cubicBezTo>
                    <a:lnTo>
                      <a:pt x="0" y="28135"/>
                    </a:lnTo>
                    <a:cubicBezTo>
                      <a:pt x="0" y="12596"/>
                      <a:pt x="12596" y="0"/>
                      <a:pt x="28135" y="0"/>
                    </a:cubicBezTo>
                    <a:close/>
                  </a:path>
                </a:pathLst>
              </a:custGeom>
              <a:solidFill>
                <a:srgbClr val="598878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47625"/>
                <a:ext cx="1087097" cy="4317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298321" y="76570"/>
              <a:ext cx="4906784" cy="15698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2"/>
                </a:lnSpc>
              </a:pPr>
              <a:r>
                <a:rPr lang="en-US" sz="2301">
                  <a:solidFill>
                    <a:srgbClr val="FFFAEF"/>
                  </a:solidFill>
                  <a:latin typeface="Portland"/>
                  <a:ea typeface="Portland"/>
                  <a:cs typeface="Portland"/>
                  <a:sym typeface="Portland"/>
                </a:rPr>
                <a:t>I understand it’s urgent, but I won’t be able to stay late today.”</a:t>
              </a:r>
            </a:p>
          </p:txBody>
        </p:sp>
        <p:grpSp>
          <p:nvGrpSpPr>
            <p:cNvPr name="Group 31" id="31"/>
            <p:cNvGrpSpPr/>
            <p:nvPr/>
          </p:nvGrpSpPr>
          <p:grpSpPr>
            <a:xfrm rot="0">
              <a:off x="4848605" y="0"/>
              <a:ext cx="1309643" cy="1309643"/>
              <a:chOff x="0" y="0"/>
              <a:chExt cx="812800" cy="812800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4848605" y="5664"/>
              <a:ext cx="1309643" cy="1309643"/>
              <a:chOff x="0" y="0"/>
              <a:chExt cx="812800" cy="812800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Freeform 37" id="37"/>
            <p:cNvSpPr/>
            <p:nvPr/>
          </p:nvSpPr>
          <p:spPr>
            <a:xfrm flipH="false" flipV="false" rot="0">
              <a:off x="4967136" y="124195"/>
              <a:ext cx="1072581" cy="1072581"/>
            </a:xfrm>
            <a:custGeom>
              <a:avLst/>
              <a:gdLst/>
              <a:ahLst/>
              <a:cxnLst/>
              <a:rect r="r" b="b" t="t" l="l"/>
              <a:pathLst>
                <a:path h="1072581" w="1072581">
                  <a:moveTo>
                    <a:pt x="0" y="0"/>
                  </a:moveTo>
                  <a:lnTo>
                    <a:pt x="1072581" y="0"/>
                  </a:lnTo>
                  <a:lnTo>
                    <a:pt x="1072581" y="1072581"/>
                  </a:lnTo>
                  <a:lnTo>
                    <a:pt x="0" y="1072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7786314" y="6545409"/>
            <a:ext cx="4578853" cy="986480"/>
            <a:chOff x="0" y="0"/>
            <a:chExt cx="6105137" cy="1315307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601710" y="5664"/>
              <a:ext cx="5503427" cy="1309643"/>
              <a:chOff x="0" y="0"/>
              <a:chExt cx="1087097" cy="258695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087097" cy="258695"/>
              </a:xfrm>
              <a:custGeom>
                <a:avLst/>
                <a:gdLst/>
                <a:ahLst/>
                <a:cxnLst/>
                <a:rect r="r" b="b" t="t" l="l"/>
                <a:pathLst>
                  <a:path h="258695" w="1087097">
                    <a:moveTo>
                      <a:pt x="28135" y="0"/>
                    </a:moveTo>
                    <a:lnTo>
                      <a:pt x="1058962" y="0"/>
                    </a:lnTo>
                    <a:cubicBezTo>
                      <a:pt x="1074500" y="0"/>
                      <a:pt x="1087097" y="12596"/>
                      <a:pt x="1087097" y="28135"/>
                    </a:cubicBezTo>
                    <a:lnTo>
                      <a:pt x="1087097" y="230560"/>
                    </a:lnTo>
                    <a:cubicBezTo>
                      <a:pt x="1087097" y="246098"/>
                      <a:pt x="1074500" y="258695"/>
                      <a:pt x="1058962" y="258695"/>
                    </a:cubicBezTo>
                    <a:lnTo>
                      <a:pt x="28135" y="258695"/>
                    </a:lnTo>
                    <a:cubicBezTo>
                      <a:pt x="12596" y="258695"/>
                      <a:pt x="0" y="246098"/>
                      <a:pt x="0" y="230560"/>
                    </a:cubicBezTo>
                    <a:lnTo>
                      <a:pt x="0" y="28135"/>
                    </a:lnTo>
                    <a:cubicBezTo>
                      <a:pt x="0" y="12596"/>
                      <a:pt x="12596" y="0"/>
                      <a:pt x="28135" y="0"/>
                    </a:cubicBezTo>
                    <a:close/>
                  </a:path>
                </a:pathLst>
              </a:custGeom>
              <a:solidFill>
                <a:srgbClr val="598878"/>
              </a:solidFill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47625"/>
                <a:ext cx="1087097" cy="3063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42" id="42"/>
            <p:cNvGrpSpPr/>
            <p:nvPr/>
          </p:nvGrpSpPr>
          <p:grpSpPr>
            <a:xfrm rot="0">
              <a:off x="0" y="0"/>
              <a:ext cx="1309643" cy="1309643"/>
              <a:chOff x="0" y="0"/>
              <a:chExt cx="812800" cy="812800"/>
            </a:xfrm>
          </p:grpSpPr>
          <p:sp>
            <p:nvSpPr>
              <p:cNvPr name="Freeform 43" id="4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44" id="44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45" id="45"/>
            <p:cNvGrpSpPr/>
            <p:nvPr/>
          </p:nvGrpSpPr>
          <p:grpSpPr>
            <a:xfrm rot="0">
              <a:off x="336072" y="290142"/>
              <a:ext cx="725827" cy="691804"/>
              <a:chOff x="0" y="0"/>
              <a:chExt cx="812800" cy="774700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812800" cy="774700"/>
              </a:xfrm>
              <a:custGeom>
                <a:avLst/>
                <a:gdLst/>
                <a:ahLst/>
                <a:cxnLst/>
                <a:rect r="r" b="b" t="t" l="l"/>
                <a:pathLst>
                  <a:path h="774700" w="812800">
                    <a:moveTo>
                      <a:pt x="406400" y="0"/>
                    </a:moveTo>
                    <a:lnTo>
                      <a:pt x="502338" y="295909"/>
                    </a:lnTo>
                    <a:lnTo>
                      <a:pt x="812800" y="295909"/>
                    </a:lnTo>
                    <a:lnTo>
                      <a:pt x="561631" y="478791"/>
                    </a:lnTo>
                    <a:lnTo>
                      <a:pt x="657569" y="774700"/>
                    </a:lnTo>
                    <a:lnTo>
                      <a:pt x="406400" y="591819"/>
                    </a:lnTo>
                    <a:lnTo>
                      <a:pt x="155231" y="774700"/>
                    </a:lnTo>
                    <a:lnTo>
                      <a:pt x="251169" y="478791"/>
                    </a:lnTo>
                    <a:lnTo>
                      <a:pt x="0" y="295909"/>
                    </a:lnTo>
                    <a:lnTo>
                      <a:pt x="310462" y="295909"/>
                    </a:lnTo>
                    <a:lnTo>
                      <a:pt x="406400" y="0"/>
                    </a:lnTo>
                    <a:close/>
                  </a:path>
                </a:pathLst>
              </a:custGeom>
              <a:solidFill>
                <a:srgbClr val="FFBF6E"/>
              </a:soli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228600" y="219075"/>
                <a:ext cx="355600" cy="3905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1740668" y="112771"/>
              <a:ext cx="3767826" cy="10364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2"/>
                </a:lnSpc>
              </a:pPr>
              <a:r>
                <a:rPr lang="en-US" sz="2301">
                  <a:solidFill>
                    <a:srgbClr val="FFFAEF"/>
                  </a:solidFill>
                  <a:latin typeface="Portland"/>
                  <a:ea typeface="Portland"/>
                  <a:cs typeface="Portland"/>
                  <a:sym typeface="Portland"/>
                </a:rPr>
                <a:t>“It’s really important.”</a:t>
              </a:r>
            </a:p>
          </p:txBody>
        </p:sp>
        <p:grpSp>
          <p:nvGrpSpPr>
            <p:cNvPr name="Group 49" id="49"/>
            <p:cNvGrpSpPr/>
            <p:nvPr/>
          </p:nvGrpSpPr>
          <p:grpSpPr>
            <a:xfrm rot="0">
              <a:off x="0" y="5664"/>
              <a:ext cx="1309643" cy="1309643"/>
              <a:chOff x="0" y="0"/>
              <a:chExt cx="812800" cy="812800"/>
            </a:xfrm>
          </p:grpSpPr>
          <p:sp>
            <p:nvSpPr>
              <p:cNvPr name="Freeform 50" id="5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51" id="51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Freeform 52" id="52"/>
            <p:cNvSpPr/>
            <p:nvPr/>
          </p:nvSpPr>
          <p:spPr>
            <a:xfrm flipH="false" flipV="false" rot="0">
              <a:off x="118531" y="124195"/>
              <a:ext cx="1072581" cy="1072581"/>
            </a:xfrm>
            <a:custGeom>
              <a:avLst/>
              <a:gdLst/>
              <a:ahLst/>
              <a:cxnLst/>
              <a:rect r="r" b="b" t="t" l="l"/>
              <a:pathLst>
                <a:path h="1072581" w="1072581">
                  <a:moveTo>
                    <a:pt x="0" y="0"/>
                  </a:moveTo>
                  <a:lnTo>
                    <a:pt x="1072581" y="0"/>
                  </a:lnTo>
                  <a:lnTo>
                    <a:pt x="1072581" y="1072581"/>
                  </a:lnTo>
                  <a:lnTo>
                    <a:pt x="0" y="1072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3" id="53"/>
          <p:cNvGrpSpPr/>
          <p:nvPr/>
        </p:nvGrpSpPr>
        <p:grpSpPr>
          <a:xfrm rot="0">
            <a:off x="12170763" y="7779539"/>
            <a:ext cx="4618686" cy="1478761"/>
            <a:chOff x="0" y="0"/>
            <a:chExt cx="6158248" cy="1971681"/>
          </a:xfrm>
        </p:grpSpPr>
        <p:grpSp>
          <p:nvGrpSpPr>
            <p:cNvPr name="Group 54" id="54"/>
            <p:cNvGrpSpPr/>
            <p:nvPr/>
          </p:nvGrpSpPr>
          <p:grpSpPr>
            <a:xfrm rot="0">
              <a:off x="0" y="27274"/>
              <a:ext cx="5503427" cy="1944408"/>
              <a:chOff x="0" y="0"/>
              <a:chExt cx="1087097" cy="384081"/>
            </a:xfrm>
          </p:grpSpPr>
          <p:sp>
            <p:nvSpPr>
              <p:cNvPr name="Freeform 55" id="55"/>
              <p:cNvSpPr/>
              <p:nvPr/>
            </p:nvSpPr>
            <p:spPr>
              <a:xfrm flipH="false" flipV="false" rot="0">
                <a:off x="0" y="0"/>
                <a:ext cx="1087097" cy="384081"/>
              </a:xfrm>
              <a:custGeom>
                <a:avLst/>
                <a:gdLst/>
                <a:ahLst/>
                <a:cxnLst/>
                <a:rect r="r" b="b" t="t" l="l"/>
                <a:pathLst>
                  <a:path h="384081" w="1087097">
                    <a:moveTo>
                      <a:pt x="28135" y="0"/>
                    </a:moveTo>
                    <a:lnTo>
                      <a:pt x="1058962" y="0"/>
                    </a:lnTo>
                    <a:cubicBezTo>
                      <a:pt x="1074500" y="0"/>
                      <a:pt x="1087097" y="12596"/>
                      <a:pt x="1087097" y="28135"/>
                    </a:cubicBezTo>
                    <a:lnTo>
                      <a:pt x="1087097" y="355946"/>
                    </a:lnTo>
                    <a:cubicBezTo>
                      <a:pt x="1087097" y="371484"/>
                      <a:pt x="1074500" y="384081"/>
                      <a:pt x="1058962" y="384081"/>
                    </a:cubicBezTo>
                    <a:lnTo>
                      <a:pt x="28135" y="384081"/>
                    </a:lnTo>
                    <a:cubicBezTo>
                      <a:pt x="12596" y="384081"/>
                      <a:pt x="0" y="371484"/>
                      <a:pt x="0" y="355946"/>
                    </a:cubicBezTo>
                    <a:lnTo>
                      <a:pt x="0" y="28135"/>
                    </a:lnTo>
                    <a:cubicBezTo>
                      <a:pt x="0" y="12596"/>
                      <a:pt x="12596" y="0"/>
                      <a:pt x="28135" y="0"/>
                    </a:cubicBezTo>
                    <a:close/>
                  </a:path>
                </a:pathLst>
              </a:custGeom>
              <a:solidFill>
                <a:srgbClr val="598878"/>
              </a:solidFill>
            </p:spPr>
          </p:sp>
          <p:sp>
            <p:nvSpPr>
              <p:cNvPr name="TextBox 56" id="56"/>
              <p:cNvSpPr txBox="true"/>
              <p:nvPr/>
            </p:nvSpPr>
            <p:spPr>
              <a:xfrm>
                <a:off x="0" y="-47625"/>
                <a:ext cx="1087097" cy="4317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TextBox 57" id="57"/>
            <p:cNvSpPr txBox="true"/>
            <p:nvPr/>
          </p:nvSpPr>
          <p:spPr>
            <a:xfrm rot="0">
              <a:off x="298321" y="76570"/>
              <a:ext cx="4906784" cy="15698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2"/>
                </a:lnSpc>
              </a:pPr>
              <a:r>
                <a:rPr lang="en-US" sz="2301">
                  <a:solidFill>
                    <a:srgbClr val="FFFAEF"/>
                  </a:solidFill>
                  <a:latin typeface="Portland"/>
                  <a:ea typeface="Portland"/>
                  <a:cs typeface="Portland"/>
                  <a:sym typeface="Portland"/>
                </a:rPr>
                <a:t>I understand it’s urgent, but I won’t be able to stay late today.”</a:t>
              </a:r>
            </a:p>
          </p:txBody>
        </p:sp>
        <p:grpSp>
          <p:nvGrpSpPr>
            <p:cNvPr name="Group 58" id="58"/>
            <p:cNvGrpSpPr/>
            <p:nvPr/>
          </p:nvGrpSpPr>
          <p:grpSpPr>
            <a:xfrm rot="0">
              <a:off x="4848605" y="0"/>
              <a:ext cx="1309643" cy="1309643"/>
              <a:chOff x="0" y="0"/>
              <a:chExt cx="812800" cy="812800"/>
            </a:xfrm>
          </p:grpSpPr>
          <p:sp>
            <p:nvSpPr>
              <p:cNvPr name="Freeform 59" id="5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60" id="60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grpSp>
          <p:nvGrpSpPr>
            <p:cNvPr name="Group 61" id="61"/>
            <p:cNvGrpSpPr/>
            <p:nvPr/>
          </p:nvGrpSpPr>
          <p:grpSpPr>
            <a:xfrm rot="0">
              <a:off x="4848605" y="5664"/>
              <a:ext cx="1309643" cy="1309643"/>
              <a:chOff x="0" y="0"/>
              <a:chExt cx="812800" cy="812800"/>
            </a:xfrm>
          </p:grpSpPr>
          <p:sp>
            <p:nvSpPr>
              <p:cNvPr name="Freeform 62" id="6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D44D45"/>
              </a:solidFill>
            </p:spPr>
          </p:sp>
          <p:sp>
            <p:nvSpPr>
              <p:cNvPr name="TextBox 63" id="63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222"/>
                  </a:lnSpc>
                </a:pPr>
              </a:p>
            </p:txBody>
          </p:sp>
        </p:grpSp>
        <p:sp>
          <p:nvSpPr>
            <p:cNvPr name="Freeform 64" id="64"/>
            <p:cNvSpPr/>
            <p:nvPr/>
          </p:nvSpPr>
          <p:spPr>
            <a:xfrm flipH="false" flipV="false" rot="0">
              <a:off x="4967136" y="124195"/>
              <a:ext cx="1072581" cy="1072581"/>
            </a:xfrm>
            <a:custGeom>
              <a:avLst/>
              <a:gdLst/>
              <a:ahLst/>
              <a:cxnLst/>
              <a:rect r="r" b="b" t="t" l="l"/>
              <a:pathLst>
                <a:path h="1072581" w="1072581">
                  <a:moveTo>
                    <a:pt x="0" y="0"/>
                  </a:moveTo>
                  <a:lnTo>
                    <a:pt x="1072581" y="0"/>
                  </a:lnTo>
                  <a:lnTo>
                    <a:pt x="1072581" y="1072581"/>
                  </a:lnTo>
                  <a:lnTo>
                    <a:pt x="0" y="1072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65" id="65"/>
          <p:cNvSpPr txBox="true"/>
          <p:nvPr/>
        </p:nvSpPr>
        <p:spPr>
          <a:xfrm rot="0">
            <a:off x="6620517" y="9629119"/>
            <a:ext cx="3535637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No new Justifications </a:t>
            </a:r>
          </a:p>
        </p:txBody>
      </p:sp>
      <p:sp>
        <p:nvSpPr>
          <p:cNvPr name="TextBox 66" id="66"/>
          <p:cNvSpPr txBox="true"/>
          <p:nvPr/>
        </p:nvSpPr>
        <p:spPr>
          <a:xfrm rot="0">
            <a:off x="10892937" y="9629119"/>
            <a:ext cx="1767818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No anger</a:t>
            </a:r>
          </a:p>
        </p:txBody>
      </p:sp>
      <p:sp>
        <p:nvSpPr>
          <p:cNvPr name="TextBox 67" id="67"/>
          <p:cNvSpPr txBox="true"/>
          <p:nvPr/>
        </p:nvSpPr>
        <p:spPr>
          <a:xfrm rot="0">
            <a:off x="13477952" y="9629119"/>
            <a:ext cx="3642211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No apology overload.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43176" y="0"/>
            <a:ext cx="6644824" cy="10287000"/>
            <a:chOff x="0" y="0"/>
            <a:chExt cx="1750077" cy="27093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750077" cy="2709333"/>
            </a:xfrm>
            <a:custGeom>
              <a:avLst/>
              <a:gdLst/>
              <a:ahLst/>
              <a:cxnLst/>
              <a:rect r="r" b="b" t="t" l="l"/>
              <a:pathLst>
                <a:path h="2709333" w="1750077">
                  <a:moveTo>
                    <a:pt x="0" y="0"/>
                  </a:moveTo>
                  <a:lnTo>
                    <a:pt x="1750077" y="0"/>
                  </a:lnTo>
                  <a:lnTo>
                    <a:pt x="175007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750077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true" flipV="false" rot="0">
            <a:off x="1708331" y="1198130"/>
            <a:ext cx="8798006" cy="3662170"/>
          </a:xfrm>
          <a:custGeom>
            <a:avLst/>
            <a:gdLst/>
            <a:ahLst/>
            <a:cxnLst/>
            <a:rect r="r" b="b" t="t" l="l"/>
            <a:pathLst>
              <a:path h="3662170" w="8798006">
                <a:moveTo>
                  <a:pt x="8798006" y="0"/>
                </a:moveTo>
                <a:lnTo>
                  <a:pt x="0" y="0"/>
                </a:lnTo>
                <a:lnTo>
                  <a:pt x="0" y="3662170"/>
                </a:lnTo>
                <a:lnTo>
                  <a:pt x="8798006" y="3662170"/>
                </a:lnTo>
                <a:lnTo>
                  <a:pt x="8798006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18742" y="1578503"/>
            <a:ext cx="551380" cy="551380"/>
          </a:xfrm>
          <a:custGeom>
            <a:avLst/>
            <a:gdLst/>
            <a:ahLst/>
            <a:cxnLst/>
            <a:rect r="r" b="b" t="t" l="l"/>
            <a:pathLst>
              <a:path h="551380" w="551380">
                <a:moveTo>
                  <a:pt x="0" y="0"/>
                </a:moveTo>
                <a:lnTo>
                  <a:pt x="551379" y="0"/>
                </a:lnTo>
                <a:lnTo>
                  <a:pt x="551379" y="551380"/>
                </a:lnTo>
                <a:lnTo>
                  <a:pt x="0" y="551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921103" y="1397798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5"/>
                </a:lnTo>
                <a:lnTo>
                  <a:pt x="0" y="5004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556388" y="1031397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6" y="0"/>
                </a:lnTo>
                <a:lnTo>
                  <a:pt x="333466" y="333465"/>
                </a:lnTo>
                <a:lnTo>
                  <a:pt x="0" y="3334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708732" y="3871350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6" y="0"/>
                </a:lnTo>
                <a:lnTo>
                  <a:pt x="333466" y="333465"/>
                </a:lnTo>
                <a:lnTo>
                  <a:pt x="0" y="3334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3710309" y="4800508"/>
            <a:ext cx="3676195" cy="8699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2"/>
              </a:lnSpc>
            </a:pPr>
            <a:r>
              <a:rPr lang="en-US" sz="25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capable of making rational choices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710309" y="3320999"/>
            <a:ext cx="3676195" cy="431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2"/>
              </a:lnSpc>
            </a:pPr>
            <a:r>
              <a:rPr lang="en-US" sz="25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inherently good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710309" y="6717314"/>
            <a:ext cx="3676195" cy="8699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2"/>
              </a:lnSpc>
            </a:pPr>
            <a:r>
              <a:rPr lang="en-US" sz="25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motivated to reach their full potential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14301" y="5276850"/>
            <a:ext cx="11241421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Affirmative Communication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58181" y="7539597"/>
            <a:ext cx="7953662" cy="1189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b="true" sz="2301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A method of communication that validates self and others.</a:t>
            </a:r>
          </a:p>
          <a:p>
            <a:pPr algn="ctr">
              <a:lnSpc>
                <a:spcPts val="3222"/>
              </a:lnSpc>
              <a:spcBef>
                <a:spcPct val="0"/>
              </a:spcBef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2355823" y="3435299"/>
            <a:ext cx="968894" cy="466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5"/>
              </a:lnSpc>
            </a:pPr>
            <a:r>
              <a:rPr lang="en-US" sz="3455">
                <a:solidFill>
                  <a:srgbClr val="1C3769"/>
                </a:solidFill>
                <a:latin typeface="Dingos Stamp"/>
                <a:ea typeface="Dingos Stamp"/>
                <a:cs typeface="Dingos Stamp"/>
                <a:sym typeface="Dingos Stamp"/>
              </a:rPr>
              <a:t>01.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355823" y="6889213"/>
            <a:ext cx="968894" cy="466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5"/>
              </a:lnSpc>
            </a:pPr>
            <a:r>
              <a:rPr lang="en-US" sz="3455">
                <a:solidFill>
                  <a:srgbClr val="1C3769"/>
                </a:solidFill>
                <a:latin typeface="Dingos Stamp"/>
                <a:ea typeface="Dingos Stamp"/>
                <a:cs typeface="Dingos Stamp"/>
                <a:sym typeface="Dingos Stamp"/>
              </a:rPr>
              <a:t>03.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355823" y="4914808"/>
            <a:ext cx="1160716" cy="466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5"/>
              </a:lnSpc>
            </a:pPr>
            <a:r>
              <a:rPr lang="en-US" sz="3455">
                <a:solidFill>
                  <a:srgbClr val="1C3769"/>
                </a:solidFill>
                <a:latin typeface="Dingos Stamp"/>
                <a:ea typeface="Dingos Stamp"/>
                <a:cs typeface="Dingos Stamp"/>
                <a:sym typeface="Dingos Stamp"/>
              </a:rPr>
              <a:t>02.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998705" y="9210675"/>
            <a:ext cx="6913138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Strongly rooted in humanistic psychology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79983" y="3813629"/>
            <a:ext cx="4127570" cy="1342122"/>
            <a:chOff x="0" y="0"/>
            <a:chExt cx="1087097" cy="3534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479983" y="5651051"/>
            <a:ext cx="4127570" cy="1342122"/>
            <a:chOff x="0" y="0"/>
            <a:chExt cx="1087097" cy="3534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447641" y="3813629"/>
            <a:ext cx="4127570" cy="1342122"/>
            <a:chOff x="0" y="0"/>
            <a:chExt cx="1087097" cy="35348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447641" y="5651051"/>
            <a:ext cx="4127570" cy="1342122"/>
            <a:chOff x="0" y="0"/>
            <a:chExt cx="1087097" cy="35348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825124" y="3899354"/>
            <a:ext cx="3597395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 Use “I” Statements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281865" y="4163556"/>
            <a:ext cx="2825870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Active Listening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334201" y="5903668"/>
            <a:ext cx="282587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Be Clear and Direct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074034" y="5703643"/>
            <a:ext cx="3241532" cy="1189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Maintain Respectful Tone and Body Language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719734" y="1066800"/>
            <a:ext cx="10848531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Affirmative Communication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399707" y="244382"/>
            <a:ext cx="5488587" cy="689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4"/>
              </a:lnSpc>
              <a:spcBef>
                <a:spcPct val="0"/>
              </a:spcBef>
            </a:pPr>
            <a:r>
              <a:rPr lang="en-US" sz="3996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Strategies for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028700" y="3993574"/>
            <a:ext cx="982232" cy="982232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028700" y="5830996"/>
            <a:ext cx="982232" cy="982232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027597" y="3993574"/>
            <a:ext cx="982232" cy="982232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6027597" y="5830996"/>
            <a:ext cx="982232" cy="982232"/>
            <a:chOff x="0" y="0"/>
            <a:chExt cx="812800" cy="8128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1454707" y="2707465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3203791" y="1742442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4"/>
                </a:lnTo>
                <a:lnTo>
                  <a:pt x="0" y="5004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2094146" y="1511335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0">
            <a:off x="6289891" y="4117773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/>
          <p:nvPr/>
        </p:nvGrpSpPr>
        <p:grpSpPr>
          <a:xfrm rot="0">
            <a:off x="1280754" y="4211181"/>
            <a:ext cx="544370" cy="518853"/>
            <a:chOff x="0" y="0"/>
            <a:chExt cx="812800" cy="7747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39" id="39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247631" y="6062686"/>
            <a:ext cx="544370" cy="518853"/>
            <a:chOff x="0" y="0"/>
            <a:chExt cx="812800" cy="7747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42" id="42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6246528" y="4211181"/>
            <a:ext cx="544370" cy="518853"/>
            <a:chOff x="0" y="0"/>
            <a:chExt cx="812800" cy="77470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6246528" y="6062686"/>
            <a:ext cx="544370" cy="518853"/>
            <a:chOff x="0" y="0"/>
            <a:chExt cx="812800" cy="7747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48" id="48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1531319" y="3813629"/>
            <a:ext cx="4127570" cy="1342122"/>
            <a:chOff x="0" y="0"/>
            <a:chExt cx="1087097" cy="353481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51" id="51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1531319" y="5651051"/>
            <a:ext cx="4127570" cy="1342122"/>
            <a:chOff x="0" y="0"/>
            <a:chExt cx="1087097" cy="353481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55" id="55"/>
          <p:cNvSpPr txBox="true"/>
          <p:nvPr/>
        </p:nvSpPr>
        <p:spPr>
          <a:xfrm rot="0">
            <a:off x="12036489" y="4052163"/>
            <a:ext cx="3497093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 Acknowledge Others Before Responding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17462336" y="4052163"/>
            <a:ext cx="282587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Communication barriers.</a:t>
            </a:r>
          </a:p>
        </p:txBody>
      </p:sp>
      <p:sp>
        <p:nvSpPr>
          <p:cNvPr name="TextBox 57" id="57"/>
          <p:cNvSpPr txBox="true"/>
          <p:nvPr/>
        </p:nvSpPr>
        <p:spPr>
          <a:xfrm rot="0">
            <a:off x="12128943" y="5903668"/>
            <a:ext cx="3148044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Express Needs and Requests Clearly</a:t>
            </a:r>
          </a:p>
        </p:txBody>
      </p:sp>
      <p:sp>
        <p:nvSpPr>
          <p:cNvPr name="TextBox 58" id="58"/>
          <p:cNvSpPr txBox="true"/>
          <p:nvPr/>
        </p:nvSpPr>
        <p:spPr>
          <a:xfrm rot="0">
            <a:off x="17385015" y="5903668"/>
            <a:ext cx="2980511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Time management issues.</a:t>
            </a:r>
          </a:p>
        </p:txBody>
      </p:sp>
      <p:grpSp>
        <p:nvGrpSpPr>
          <p:cNvPr name="Group 59" id="59"/>
          <p:cNvGrpSpPr/>
          <p:nvPr/>
        </p:nvGrpSpPr>
        <p:grpSpPr>
          <a:xfrm rot="0">
            <a:off x="11080036" y="3993574"/>
            <a:ext cx="982232" cy="982232"/>
            <a:chOff x="0" y="0"/>
            <a:chExt cx="812800" cy="8128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61" id="6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2" id="62"/>
          <p:cNvGrpSpPr/>
          <p:nvPr/>
        </p:nvGrpSpPr>
        <p:grpSpPr>
          <a:xfrm rot="0">
            <a:off x="11080036" y="5830996"/>
            <a:ext cx="982232" cy="982232"/>
            <a:chOff x="0" y="0"/>
            <a:chExt cx="812800" cy="812800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64" id="6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5" id="65"/>
          <p:cNvGrpSpPr/>
          <p:nvPr/>
        </p:nvGrpSpPr>
        <p:grpSpPr>
          <a:xfrm rot="0">
            <a:off x="11332090" y="4211181"/>
            <a:ext cx="544370" cy="518853"/>
            <a:chOff x="0" y="0"/>
            <a:chExt cx="812800" cy="774700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67" id="67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8" id="68"/>
          <p:cNvGrpSpPr/>
          <p:nvPr/>
        </p:nvGrpSpPr>
        <p:grpSpPr>
          <a:xfrm rot="0">
            <a:off x="11298967" y="6062686"/>
            <a:ext cx="544370" cy="518853"/>
            <a:chOff x="0" y="0"/>
            <a:chExt cx="812800" cy="774700"/>
          </a:xfrm>
        </p:grpSpPr>
        <p:sp>
          <p:nvSpPr>
            <p:cNvPr name="Freeform 69" id="6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70" id="7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71" id="71"/>
          <p:cNvGrpSpPr/>
          <p:nvPr/>
        </p:nvGrpSpPr>
        <p:grpSpPr>
          <a:xfrm rot="0">
            <a:off x="6427647" y="7308528"/>
            <a:ext cx="4127570" cy="1342122"/>
            <a:chOff x="0" y="0"/>
            <a:chExt cx="1087097" cy="353481"/>
          </a:xfrm>
        </p:grpSpPr>
        <p:sp>
          <p:nvSpPr>
            <p:cNvPr name="Freeform 72" id="72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73" id="73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74" id="74"/>
          <p:cNvSpPr txBox="true"/>
          <p:nvPr/>
        </p:nvSpPr>
        <p:spPr>
          <a:xfrm rot="0">
            <a:off x="6922214" y="7374173"/>
            <a:ext cx="3488021" cy="1189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b="true" sz="2301">
                <a:solidFill>
                  <a:srgbClr val="FFFAEF"/>
                </a:solidFill>
                <a:latin typeface="Portland Bold"/>
                <a:ea typeface="Portland Bold"/>
                <a:cs typeface="Portland Bold"/>
                <a:sym typeface="Portland Bold"/>
              </a:rPr>
              <a:t>Balance Self-Respect and Respect for Others</a:t>
            </a:r>
          </a:p>
        </p:txBody>
      </p:sp>
      <p:grpSp>
        <p:nvGrpSpPr>
          <p:cNvPr name="Group 75" id="75"/>
          <p:cNvGrpSpPr/>
          <p:nvPr/>
        </p:nvGrpSpPr>
        <p:grpSpPr>
          <a:xfrm rot="0">
            <a:off x="5976364" y="7488473"/>
            <a:ext cx="982232" cy="982232"/>
            <a:chOff x="0" y="0"/>
            <a:chExt cx="812800" cy="812800"/>
          </a:xfrm>
        </p:grpSpPr>
        <p:sp>
          <p:nvSpPr>
            <p:cNvPr name="Freeform 76" id="7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77" id="7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78" id="78"/>
          <p:cNvGrpSpPr/>
          <p:nvPr/>
        </p:nvGrpSpPr>
        <p:grpSpPr>
          <a:xfrm rot="0">
            <a:off x="6228419" y="7706080"/>
            <a:ext cx="544370" cy="518853"/>
            <a:chOff x="0" y="0"/>
            <a:chExt cx="812800" cy="774700"/>
          </a:xfrm>
        </p:grpSpPr>
        <p:sp>
          <p:nvSpPr>
            <p:cNvPr name="Freeform 79" id="7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80" id="8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81" id="81"/>
          <p:cNvSpPr txBox="true"/>
          <p:nvPr/>
        </p:nvSpPr>
        <p:spPr>
          <a:xfrm rot="0">
            <a:off x="1825124" y="4311589"/>
            <a:ext cx="3597395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I feel ___ when ___ because ___.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072879" y="6300155"/>
            <a:ext cx="4127570" cy="1342122"/>
            <a:chOff x="0" y="0"/>
            <a:chExt cx="1087097" cy="3534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488742" y="8442378"/>
            <a:ext cx="4127570" cy="1342122"/>
            <a:chOff x="0" y="0"/>
            <a:chExt cx="1087097" cy="3534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2040537" y="6300155"/>
            <a:ext cx="4127570" cy="1342122"/>
            <a:chOff x="0" y="0"/>
            <a:chExt cx="1087097" cy="35348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87097" cy="353481"/>
            </a:xfrm>
            <a:custGeom>
              <a:avLst/>
              <a:gdLst/>
              <a:ahLst/>
              <a:cxnLst/>
              <a:rect r="r" b="b" t="t" l="l"/>
              <a:pathLst>
                <a:path h="353481" w="1087097">
                  <a:moveTo>
                    <a:pt x="28135" y="0"/>
                  </a:moveTo>
                  <a:lnTo>
                    <a:pt x="1058962" y="0"/>
                  </a:lnTo>
                  <a:cubicBezTo>
                    <a:pt x="1074500" y="0"/>
                    <a:pt x="1087097" y="12596"/>
                    <a:pt x="1087097" y="28135"/>
                  </a:cubicBezTo>
                  <a:lnTo>
                    <a:pt x="1087097" y="325346"/>
                  </a:lnTo>
                  <a:cubicBezTo>
                    <a:pt x="1087097" y="340884"/>
                    <a:pt x="1074500" y="353481"/>
                    <a:pt x="1058962" y="353481"/>
                  </a:cubicBezTo>
                  <a:lnTo>
                    <a:pt x="28135" y="353481"/>
                  </a:lnTo>
                  <a:cubicBezTo>
                    <a:pt x="12596" y="353481"/>
                    <a:pt x="0" y="340884"/>
                    <a:pt x="0" y="325346"/>
                  </a:cubicBezTo>
                  <a:lnTo>
                    <a:pt x="0" y="28135"/>
                  </a:lnTo>
                  <a:cubicBezTo>
                    <a:pt x="0" y="12596"/>
                    <a:pt x="12596" y="0"/>
                    <a:pt x="28135" y="0"/>
                  </a:cubicBez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1087097" cy="4011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621596" y="6480100"/>
            <a:ext cx="982232" cy="982232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9037460" y="8622323"/>
            <a:ext cx="982232" cy="982232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1620493" y="6480100"/>
            <a:ext cx="982232" cy="982232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454707" y="2707465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203791" y="1742442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4"/>
                </a:lnTo>
                <a:lnTo>
                  <a:pt x="0" y="5004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2094146" y="1511335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702100" y="4367402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6873650" y="6697707"/>
            <a:ext cx="544370" cy="518853"/>
            <a:chOff x="0" y="0"/>
            <a:chExt cx="812800" cy="7747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9256391" y="8854012"/>
            <a:ext cx="544370" cy="518853"/>
            <a:chOff x="0" y="0"/>
            <a:chExt cx="812800" cy="7747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1839424" y="6697707"/>
            <a:ext cx="544370" cy="518853"/>
            <a:chOff x="0" y="0"/>
            <a:chExt cx="812800" cy="7747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34" id="34"/>
          <p:cNvSpPr/>
          <p:nvPr/>
        </p:nvSpPr>
        <p:spPr>
          <a:xfrm flipH="true" flipV="false" rot="0">
            <a:off x="4298910" y="3457671"/>
            <a:ext cx="242146" cy="1685829"/>
          </a:xfrm>
          <a:custGeom>
            <a:avLst/>
            <a:gdLst/>
            <a:ahLst/>
            <a:cxnLst/>
            <a:rect r="r" b="b" t="t" l="l"/>
            <a:pathLst>
              <a:path h="1685829" w="242146">
                <a:moveTo>
                  <a:pt x="242147" y="0"/>
                </a:moveTo>
                <a:lnTo>
                  <a:pt x="0" y="0"/>
                </a:lnTo>
                <a:lnTo>
                  <a:pt x="0" y="1685829"/>
                </a:lnTo>
                <a:lnTo>
                  <a:pt x="242147" y="1685829"/>
                </a:lnTo>
                <a:lnTo>
                  <a:pt x="24214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5" id="35"/>
          <p:cNvSpPr txBox="true"/>
          <p:nvPr/>
        </p:nvSpPr>
        <p:spPr>
          <a:xfrm rot="0">
            <a:off x="7927097" y="6552772"/>
            <a:ext cx="282587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Paraphrasing what was said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3003896" y="6538689"/>
            <a:ext cx="282587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Maintaining eye contact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0342961" y="8694995"/>
            <a:ext cx="282587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Avoiding interruption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874750" y="783647"/>
            <a:ext cx="10848531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Affirmative Communication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1394852" y="1906929"/>
            <a:ext cx="5488587" cy="689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4"/>
              </a:lnSpc>
              <a:spcBef>
                <a:spcPct val="0"/>
              </a:spcBef>
            </a:pPr>
            <a:r>
              <a:rPr lang="en-US" sz="3996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Active listening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375958" y="3539383"/>
            <a:ext cx="2922953" cy="11945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-Empathy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-Respect 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4722556" y="3453658"/>
            <a:ext cx="799883" cy="13945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17"/>
              </a:lnSpc>
              <a:spcBef>
                <a:spcPct val="0"/>
              </a:spcBef>
            </a:pPr>
            <a:r>
              <a:rPr lang="en-US" sz="8369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+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5179848" y="3819738"/>
            <a:ext cx="4827927" cy="11945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NVC(Non Violent communication)</a:t>
            </a:r>
          </a:p>
        </p:txBody>
      </p:sp>
      <p:grpSp>
        <p:nvGrpSpPr>
          <p:cNvPr name="Group 43" id="43"/>
          <p:cNvGrpSpPr/>
          <p:nvPr/>
        </p:nvGrpSpPr>
        <p:grpSpPr>
          <a:xfrm rot="0">
            <a:off x="0" y="6994108"/>
            <a:ext cx="4812849" cy="3086100"/>
            <a:chOff x="0" y="0"/>
            <a:chExt cx="1267582" cy="81280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1267582" cy="812800"/>
            </a:xfrm>
            <a:custGeom>
              <a:avLst/>
              <a:gdLst/>
              <a:ahLst/>
              <a:cxnLst/>
              <a:rect r="r" b="b" t="t" l="l"/>
              <a:pathLst>
                <a:path h="812800" w="1267582">
                  <a:moveTo>
                    <a:pt x="0" y="0"/>
                  </a:moveTo>
                  <a:lnTo>
                    <a:pt x="1267582" y="0"/>
                  </a:lnTo>
                  <a:lnTo>
                    <a:pt x="126758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31796F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0" y="-47625"/>
              <a:ext cx="1267582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46" id="46"/>
          <p:cNvSpPr/>
          <p:nvPr/>
        </p:nvSpPr>
        <p:spPr>
          <a:xfrm flipH="false" flipV="false" rot="0">
            <a:off x="426116" y="7036093"/>
            <a:ext cx="4189217" cy="3044115"/>
          </a:xfrm>
          <a:custGeom>
            <a:avLst/>
            <a:gdLst/>
            <a:ahLst/>
            <a:cxnLst/>
            <a:rect r="r" b="b" t="t" l="l"/>
            <a:pathLst>
              <a:path h="3044115" w="4189217">
                <a:moveTo>
                  <a:pt x="0" y="0"/>
                </a:moveTo>
                <a:lnTo>
                  <a:pt x="4189217" y="0"/>
                </a:lnTo>
                <a:lnTo>
                  <a:pt x="4189217" y="3044115"/>
                </a:lnTo>
                <a:lnTo>
                  <a:pt x="0" y="304411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-8998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54707" y="2707465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03791" y="1742442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4"/>
                </a:lnTo>
                <a:lnTo>
                  <a:pt x="0" y="50042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094146" y="1511335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3" y="0"/>
                </a:lnTo>
                <a:lnTo>
                  <a:pt x="250213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289891" y="4117773"/>
            <a:ext cx="250212" cy="250212"/>
          </a:xfrm>
          <a:custGeom>
            <a:avLst/>
            <a:gdLst/>
            <a:ahLst/>
            <a:cxnLst/>
            <a:rect r="r" b="b" t="t" l="l"/>
            <a:pathLst>
              <a:path h="250212" w="250212">
                <a:moveTo>
                  <a:pt x="0" y="0"/>
                </a:moveTo>
                <a:lnTo>
                  <a:pt x="250212" y="0"/>
                </a:lnTo>
                <a:lnTo>
                  <a:pt x="250212" y="250212"/>
                </a:lnTo>
                <a:lnTo>
                  <a:pt x="0" y="2502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0" y="6994108"/>
            <a:ext cx="4812849" cy="3086100"/>
            <a:chOff x="0" y="0"/>
            <a:chExt cx="1267582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67582" cy="812800"/>
            </a:xfrm>
            <a:custGeom>
              <a:avLst/>
              <a:gdLst/>
              <a:ahLst/>
              <a:cxnLst/>
              <a:rect r="r" b="b" t="t" l="l"/>
              <a:pathLst>
                <a:path h="812800" w="1267582">
                  <a:moveTo>
                    <a:pt x="0" y="0"/>
                  </a:moveTo>
                  <a:lnTo>
                    <a:pt x="1267582" y="0"/>
                  </a:lnTo>
                  <a:lnTo>
                    <a:pt x="126758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31796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1267582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329359" y="6994108"/>
            <a:ext cx="4358384" cy="3086100"/>
          </a:xfrm>
          <a:custGeom>
            <a:avLst/>
            <a:gdLst/>
            <a:ahLst/>
            <a:cxnLst/>
            <a:rect r="r" b="b" t="t" l="l"/>
            <a:pathLst>
              <a:path h="3086100" w="4358384">
                <a:moveTo>
                  <a:pt x="0" y="0"/>
                </a:moveTo>
                <a:lnTo>
                  <a:pt x="4358384" y="0"/>
                </a:lnTo>
                <a:lnTo>
                  <a:pt x="4358384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9418" t="0" r="-16462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2219253" y="618314"/>
            <a:ext cx="15044275" cy="2089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000"/>
              </a:lnSpc>
            </a:pPr>
            <a:r>
              <a:rPr lang="en-US" sz="80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Nonviolent Communication (NVC)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919747" y="2960509"/>
            <a:ext cx="7955330" cy="11945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Structured empathetic communication model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08128" y="4301310"/>
            <a:ext cx="3454508" cy="596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Observation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004594" y="7305129"/>
            <a:ext cx="1723011" cy="596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Needs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913050" y="8144910"/>
            <a:ext cx="2275878" cy="596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Requests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913050" y="4457518"/>
            <a:ext cx="2275878" cy="596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000000"/>
                </a:solidFill>
                <a:latin typeface="Portland Bold"/>
                <a:ea typeface="Portland Bold"/>
                <a:cs typeface="Portland Bold"/>
                <a:sym typeface="Portland Bold"/>
              </a:rPr>
              <a:t>Feelings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33235" y="4987736"/>
            <a:ext cx="3454508" cy="1216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What actually happened?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38845" y="7835347"/>
            <a:ext cx="3758567" cy="1216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The Underlying value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832446" y="8675128"/>
            <a:ext cx="4437085" cy="1216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What would you like happen?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744490" y="4987736"/>
            <a:ext cx="4612997" cy="1216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your emotional response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836707" y="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572756" y="3617853"/>
            <a:ext cx="5907474" cy="740455"/>
            <a:chOff x="0" y="0"/>
            <a:chExt cx="1555878" cy="19501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55878" cy="195017"/>
            </a:xfrm>
            <a:custGeom>
              <a:avLst/>
              <a:gdLst/>
              <a:ahLst/>
              <a:cxnLst/>
              <a:rect r="r" b="b" t="t" l="l"/>
              <a:pathLst>
                <a:path h="195017" w="1555878">
                  <a:moveTo>
                    <a:pt x="49800" y="0"/>
                  </a:moveTo>
                  <a:lnTo>
                    <a:pt x="1506078" y="0"/>
                  </a:lnTo>
                  <a:cubicBezTo>
                    <a:pt x="1519286" y="0"/>
                    <a:pt x="1531952" y="5247"/>
                    <a:pt x="1541292" y="14586"/>
                  </a:cubicBezTo>
                  <a:cubicBezTo>
                    <a:pt x="1550631" y="23925"/>
                    <a:pt x="1555878" y="36592"/>
                    <a:pt x="1555878" y="49800"/>
                  </a:cubicBezTo>
                  <a:lnTo>
                    <a:pt x="1555878" y="145217"/>
                  </a:lnTo>
                  <a:cubicBezTo>
                    <a:pt x="1555878" y="158425"/>
                    <a:pt x="1550631" y="171091"/>
                    <a:pt x="1541292" y="180431"/>
                  </a:cubicBezTo>
                  <a:cubicBezTo>
                    <a:pt x="1531952" y="189770"/>
                    <a:pt x="1519286" y="195017"/>
                    <a:pt x="1506078" y="195017"/>
                  </a:cubicBezTo>
                  <a:lnTo>
                    <a:pt x="49800" y="195017"/>
                  </a:lnTo>
                  <a:cubicBezTo>
                    <a:pt x="36592" y="195017"/>
                    <a:pt x="23925" y="189770"/>
                    <a:pt x="14586" y="180431"/>
                  </a:cubicBezTo>
                  <a:cubicBezTo>
                    <a:pt x="5247" y="171091"/>
                    <a:pt x="0" y="158425"/>
                    <a:pt x="0" y="145217"/>
                  </a:cubicBezTo>
                  <a:lnTo>
                    <a:pt x="0" y="49800"/>
                  </a:lnTo>
                  <a:cubicBezTo>
                    <a:pt x="0" y="36592"/>
                    <a:pt x="5247" y="23925"/>
                    <a:pt x="14586" y="14586"/>
                  </a:cubicBezTo>
                  <a:cubicBezTo>
                    <a:pt x="23925" y="5247"/>
                    <a:pt x="36592" y="0"/>
                    <a:pt x="498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1555878" cy="2426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7428177" y="4928549"/>
            <a:ext cx="5907474" cy="1175635"/>
            <a:chOff x="0" y="0"/>
            <a:chExt cx="1555878" cy="30963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55878" cy="309632"/>
            </a:xfrm>
            <a:custGeom>
              <a:avLst/>
              <a:gdLst/>
              <a:ahLst/>
              <a:cxnLst/>
              <a:rect r="r" b="b" t="t" l="l"/>
              <a:pathLst>
                <a:path h="309632" w="1555878">
                  <a:moveTo>
                    <a:pt x="49800" y="0"/>
                  </a:moveTo>
                  <a:lnTo>
                    <a:pt x="1506078" y="0"/>
                  </a:lnTo>
                  <a:cubicBezTo>
                    <a:pt x="1519286" y="0"/>
                    <a:pt x="1531952" y="5247"/>
                    <a:pt x="1541292" y="14586"/>
                  </a:cubicBezTo>
                  <a:cubicBezTo>
                    <a:pt x="1550631" y="23925"/>
                    <a:pt x="1555878" y="36592"/>
                    <a:pt x="1555878" y="49800"/>
                  </a:cubicBezTo>
                  <a:lnTo>
                    <a:pt x="1555878" y="259832"/>
                  </a:lnTo>
                  <a:cubicBezTo>
                    <a:pt x="1555878" y="273040"/>
                    <a:pt x="1550631" y="285707"/>
                    <a:pt x="1541292" y="295046"/>
                  </a:cubicBezTo>
                  <a:cubicBezTo>
                    <a:pt x="1531952" y="304385"/>
                    <a:pt x="1519286" y="309632"/>
                    <a:pt x="1506078" y="309632"/>
                  </a:cubicBezTo>
                  <a:lnTo>
                    <a:pt x="49800" y="309632"/>
                  </a:lnTo>
                  <a:cubicBezTo>
                    <a:pt x="36592" y="309632"/>
                    <a:pt x="23925" y="304385"/>
                    <a:pt x="14586" y="295046"/>
                  </a:cubicBezTo>
                  <a:cubicBezTo>
                    <a:pt x="5247" y="285707"/>
                    <a:pt x="0" y="273040"/>
                    <a:pt x="0" y="259832"/>
                  </a:cubicBezTo>
                  <a:lnTo>
                    <a:pt x="0" y="49800"/>
                  </a:lnTo>
                  <a:cubicBezTo>
                    <a:pt x="0" y="36592"/>
                    <a:pt x="5247" y="23925"/>
                    <a:pt x="14586" y="14586"/>
                  </a:cubicBezTo>
                  <a:cubicBezTo>
                    <a:pt x="23925" y="5247"/>
                    <a:pt x="36592" y="0"/>
                    <a:pt x="498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555878" cy="3572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428177" y="6696182"/>
            <a:ext cx="5907474" cy="1175635"/>
            <a:chOff x="0" y="0"/>
            <a:chExt cx="1555878" cy="30963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555878" cy="309632"/>
            </a:xfrm>
            <a:custGeom>
              <a:avLst/>
              <a:gdLst/>
              <a:ahLst/>
              <a:cxnLst/>
              <a:rect r="r" b="b" t="t" l="l"/>
              <a:pathLst>
                <a:path h="309632" w="1555878">
                  <a:moveTo>
                    <a:pt x="49800" y="0"/>
                  </a:moveTo>
                  <a:lnTo>
                    <a:pt x="1506078" y="0"/>
                  </a:lnTo>
                  <a:cubicBezTo>
                    <a:pt x="1519286" y="0"/>
                    <a:pt x="1531952" y="5247"/>
                    <a:pt x="1541292" y="14586"/>
                  </a:cubicBezTo>
                  <a:cubicBezTo>
                    <a:pt x="1550631" y="23925"/>
                    <a:pt x="1555878" y="36592"/>
                    <a:pt x="1555878" y="49800"/>
                  </a:cubicBezTo>
                  <a:lnTo>
                    <a:pt x="1555878" y="259832"/>
                  </a:lnTo>
                  <a:cubicBezTo>
                    <a:pt x="1555878" y="273040"/>
                    <a:pt x="1550631" y="285707"/>
                    <a:pt x="1541292" y="295046"/>
                  </a:cubicBezTo>
                  <a:cubicBezTo>
                    <a:pt x="1531952" y="304385"/>
                    <a:pt x="1519286" y="309632"/>
                    <a:pt x="1506078" y="309632"/>
                  </a:cubicBezTo>
                  <a:lnTo>
                    <a:pt x="49800" y="309632"/>
                  </a:lnTo>
                  <a:cubicBezTo>
                    <a:pt x="36592" y="309632"/>
                    <a:pt x="23925" y="304385"/>
                    <a:pt x="14586" y="295046"/>
                  </a:cubicBezTo>
                  <a:cubicBezTo>
                    <a:pt x="5247" y="285707"/>
                    <a:pt x="0" y="273040"/>
                    <a:pt x="0" y="259832"/>
                  </a:cubicBezTo>
                  <a:lnTo>
                    <a:pt x="0" y="49800"/>
                  </a:lnTo>
                  <a:cubicBezTo>
                    <a:pt x="0" y="36592"/>
                    <a:pt x="5247" y="23925"/>
                    <a:pt x="14586" y="14586"/>
                  </a:cubicBezTo>
                  <a:cubicBezTo>
                    <a:pt x="23925" y="5247"/>
                    <a:pt x="36592" y="0"/>
                    <a:pt x="49800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1555878" cy="3572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7030626" y="8184608"/>
            <a:ext cx="8147592" cy="1727080"/>
            <a:chOff x="0" y="0"/>
            <a:chExt cx="2145868" cy="45486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145868" cy="454869"/>
            </a:xfrm>
            <a:custGeom>
              <a:avLst/>
              <a:gdLst/>
              <a:ahLst/>
              <a:cxnLst/>
              <a:rect r="r" b="b" t="t" l="l"/>
              <a:pathLst>
                <a:path h="454869" w="2145868">
                  <a:moveTo>
                    <a:pt x="36108" y="0"/>
                  </a:moveTo>
                  <a:lnTo>
                    <a:pt x="2109760" y="0"/>
                  </a:lnTo>
                  <a:cubicBezTo>
                    <a:pt x="2119336" y="0"/>
                    <a:pt x="2128520" y="3804"/>
                    <a:pt x="2135292" y="10576"/>
                  </a:cubicBezTo>
                  <a:cubicBezTo>
                    <a:pt x="2142064" y="17347"/>
                    <a:pt x="2145868" y="26532"/>
                    <a:pt x="2145868" y="36108"/>
                  </a:cubicBezTo>
                  <a:lnTo>
                    <a:pt x="2145868" y="418761"/>
                  </a:lnTo>
                  <a:cubicBezTo>
                    <a:pt x="2145868" y="428337"/>
                    <a:pt x="2142064" y="437522"/>
                    <a:pt x="2135292" y="444293"/>
                  </a:cubicBezTo>
                  <a:cubicBezTo>
                    <a:pt x="2128520" y="451065"/>
                    <a:pt x="2119336" y="454869"/>
                    <a:pt x="2109760" y="454869"/>
                  </a:cubicBezTo>
                  <a:lnTo>
                    <a:pt x="36108" y="454869"/>
                  </a:lnTo>
                  <a:cubicBezTo>
                    <a:pt x="26532" y="454869"/>
                    <a:pt x="17347" y="451065"/>
                    <a:pt x="10576" y="444293"/>
                  </a:cubicBezTo>
                  <a:cubicBezTo>
                    <a:pt x="3804" y="437522"/>
                    <a:pt x="0" y="428337"/>
                    <a:pt x="0" y="418761"/>
                  </a:cubicBezTo>
                  <a:lnTo>
                    <a:pt x="0" y="36108"/>
                  </a:lnTo>
                  <a:cubicBezTo>
                    <a:pt x="0" y="26532"/>
                    <a:pt x="3804" y="17347"/>
                    <a:pt x="10576" y="10576"/>
                  </a:cubicBezTo>
                  <a:cubicBezTo>
                    <a:pt x="17347" y="3804"/>
                    <a:pt x="26532" y="0"/>
                    <a:pt x="36108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2145868" cy="5024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7852158" y="4739308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40" y="0"/>
                </a:lnTo>
                <a:lnTo>
                  <a:pt x="639440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253356" y="3847057"/>
            <a:ext cx="349643" cy="349643"/>
          </a:xfrm>
          <a:custGeom>
            <a:avLst/>
            <a:gdLst/>
            <a:ahLst/>
            <a:cxnLst/>
            <a:rect r="r" b="b" t="t" l="l"/>
            <a:pathLst>
              <a:path h="349643" w="349643">
                <a:moveTo>
                  <a:pt x="0" y="0"/>
                </a:moveTo>
                <a:lnTo>
                  <a:pt x="349643" y="0"/>
                </a:lnTo>
                <a:lnTo>
                  <a:pt x="349643" y="349643"/>
                </a:lnTo>
                <a:lnTo>
                  <a:pt x="0" y="3496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140788" y="4392698"/>
            <a:ext cx="349643" cy="349643"/>
          </a:xfrm>
          <a:custGeom>
            <a:avLst/>
            <a:gdLst/>
            <a:ahLst/>
            <a:cxnLst/>
            <a:rect r="r" b="b" t="t" l="l"/>
            <a:pathLst>
              <a:path h="349643" w="349643">
                <a:moveTo>
                  <a:pt x="0" y="0"/>
                </a:moveTo>
                <a:lnTo>
                  <a:pt x="349643" y="0"/>
                </a:lnTo>
                <a:lnTo>
                  <a:pt x="349643" y="349643"/>
                </a:lnTo>
                <a:lnTo>
                  <a:pt x="0" y="3496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742912" y="4739308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2890809" y="3315928"/>
            <a:ext cx="733444" cy="733444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2905080" y="4653311"/>
            <a:ext cx="733444" cy="733444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2905080" y="6416975"/>
            <a:ext cx="733444" cy="733444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049659" y="3454844"/>
            <a:ext cx="415743" cy="396255"/>
            <a:chOff x="0" y="0"/>
            <a:chExt cx="812800" cy="7747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AEF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3063930" y="6537117"/>
            <a:ext cx="415743" cy="396255"/>
            <a:chOff x="0" y="0"/>
            <a:chExt cx="812800" cy="7747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AEF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3063930" y="4808068"/>
            <a:ext cx="415743" cy="396255"/>
            <a:chOff x="0" y="0"/>
            <a:chExt cx="812800" cy="7747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AEF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37" id="37"/>
          <p:cNvSpPr/>
          <p:nvPr/>
        </p:nvSpPr>
        <p:spPr>
          <a:xfrm flipH="false" flipV="false" rot="0">
            <a:off x="-842894" y="8365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38" id="38"/>
          <p:cNvSpPr txBox="true"/>
          <p:nvPr/>
        </p:nvSpPr>
        <p:spPr>
          <a:xfrm rot="0">
            <a:off x="8003328" y="3769070"/>
            <a:ext cx="5046331" cy="3892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Recognizing Your Limits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8017599" y="5143132"/>
            <a:ext cx="4728630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Requires assertive and respectful communication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8031072" y="6885747"/>
            <a:ext cx="4715157" cy="7892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</a:pPr>
            <a:r>
              <a:rPr lang="en-US" sz="23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Consistent re-enforcement of your boundaries. 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5996056" y="139338"/>
            <a:ext cx="8026529" cy="3373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  <a:spcBef>
                <a:spcPct val="0"/>
              </a:spcBef>
            </a:pPr>
            <a:r>
              <a:rPr lang="en-US" sz="48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Setting Healthy Social-Professional Boundaries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7253356" y="8243114"/>
            <a:ext cx="7565938" cy="1589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2"/>
              </a:lnSpc>
              <a:spcBef>
                <a:spcPct val="0"/>
              </a:spcBef>
            </a:pPr>
            <a:r>
              <a:rPr lang="en-US" sz="2301">
                <a:solidFill>
                  <a:srgbClr val="000000"/>
                </a:solidFill>
                <a:latin typeface="Portland"/>
                <a:ea typeface="Portland"/>
                <a:cs typeface="Portland"/>
                <a:sym typeface="Portland"/>
              </a:rPr>
              <a:t>Ones ability to define and successfully communicate their own acceptable and unacceptable behavior in a relationship, to protect one’s well-being, time, and dignity. 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1819060" y="3740226"/>
            <a:ext cx="2482576" cy="2653320"/>
            <a:chOff x="0" y="0"/>
            <a:chExt cx="653847" cy="69881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3847" cy="698817"/>
            </a:xfrm>
            <a:custGeom>
              <a:avLst/>
              <a:gdLst/>
              <a:ahLst/>
              <a:cxnLst/>
              <a:rect r="r" b="b" t="t" l="l"/>
              <a:pathLst>
                <a:path h="698817" w="653847">
                  <a:moveTo>
                    <a:pt x="118503" y="0"/>
                  </a:moveTo>
                  <a:lnTo>
                    <a:pt x="535344" y="0"/>
                  </a:lnTo>
                  <a:cubicBezTo>
                    <a:pt x="600792" y="0"/>
                    <a:pt x="653847" y="53056"/>
                    <a:pt x="653847" y="118503"/>
                  </a:cubicBezTo>
                  <a:lnTo>
                    <a:pt x="653847" y="580314"/>
                  </a:lnTo>
                  <a:cubicBezTo>
                    <a:pt x="653847" y="611743"/>
                    <a:pt x="641362" y="641884"/>
                    <a:pt x="619138" y="664108"/>
                  </a:cubicBezTo>
                  <a:cubicBezTo>
                    <a:pt x="596915" y="686332"/>
                    <a:pt x="566773" y="698817"/>
                    <a:pt x="535344" y="698817"/>
                  </a:cubicBezTo>
                  <a:lnTo>
                    <a:pt x="118503" y="698817"/>
                  </a:lnTo>
                  <a:cubicBezTo>
                    <a:pt x="87074" y="698817"/>
                    <a:pt x="56932" y="686332"/>
                    <a:pt x="34709" y="664108"/>
                  </a:cubicBezTo>
                  <a:cubicBezTo>
                    <a:pt x="12485" y="641884"/>
                    <a:pt x="0" y="611743"/>
                    <a:pt x="0" y="580314"/>
                  </a:cubicBezTo>
                  <a:lnTo>
                    <a:pt x="0" y="118503"/>
                  </a:lnTo>
                  <a:cubicBezTo>
                    <a:pt x="0" y="87074"/>
                    <a:pt x="12485" y="56932"/>
                    <a:pt x="34709" y="34709"/>
                  </a:cubicBezTo>
                  <a:cubicBezTo>
                    <a:pt x="56932" y="12485"/>
                    <a:pt x="87074" y="0"/>
                    <a:pt x="118503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653847" cy="746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-5400000">
            <a:off x="4948630" y="3758506"/>
            <a:ext cx="2482576" cy="2653320"/>
            <a:chOff x="0" y="0"/>
            <a:chExt cx="653847" cy="69881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53847" cy="698817"/>
            </a:xfrm>
            <a:custGeom>
              <a:avLst/>
              <a:gdLst/>
              <a:ahLst/>
              <a:cxnLst/>
              <a:rect r="r" b="b" t="t" l="l"/>
              <a:pathLst>
                <a:path h="698817" w="653847">
                  <a:moveTo>
                    <a:pt x="118503" y="0"/>
                  </a:moveTo>
                  <a:lnTo>
                    <a:pt x="535344" y="0"/>
                  </a:lnTo>
                  <a:cubicBezTo>
                    <a:pt x="600792" y="0"/>
                    <a:pt x="653847" y="53056"/>
                    <a:pt x="653847" y="118503"/>
                  </a:cubicBezTo>
                  <a:lnTo>
                    <a:pt x="653847" y="580314"/>
                  </a:lnTo>
                  <a:cubicBezTo>
                    <a:pt x="653847" y="611743"/>
                    <a:pt x="641362" y="641884"/>
                    <a:pt x="619138" y="664108"/>
                  </a:cubicBezTo>
                  <a:cubicBezTo>
                    <a:pt x="596915" y="686332"/>
                    <a:pt x="566773" y="698817"/>
                    <a:pt x="535344" y="698817"/>
                  </a:cubicBezTo>
                  <a:lnTo>
                    <a:pt x="118503" y="698817"/>
                  </a:lnTo>
                  <a:cubicBezTo>
                    <a:pt x="87074" y="698817"/>
                    <a:pt x="56932" y="686332"/>
                    <a:pt x="34709" y="664108"/>
                  </a:cubicBezTo>
                  <a:cubicBezTo>
                    <a:pt x="12485" y="641884"/>
                    <a:pt x="0" y="611743"/>
                    <a:pt x="0" y="580314"/>
                  </a:cubicBezTo>
                  <a:lnTo>
                    <a:pt x="0" y="118503"/>
                  </a:lnTo>
                  <a:cubicBezTo>
                    <a:pt x="0" y="87074"/>
                    <a:pt x="12485" y="56932"/>
                    <a:pt x="34709" y="34709"/>
                  </a:cubicBezTo>
                  <a:cubicBezTo>
                    <a:pt x="56932" y="12485"/>
                    <a:pt x="87074" y="0"/>
                    <a:pt x="118503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653847" cy="746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5400000">
            <a:off x="8078200" y="3740226"/>
            <a:ext cx="2482576" cy="2653320"/>
            <a:chOff x="0" y="0"/>
            <a:chExt cx="653847" cy="69881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53847" cy="698817"/>
            </a:xfrm>
            <a:custGeom>
              <a:avLst/>
              <a:gdLst/>
              <a:ahLst/>
              <a:cxnLst/>
              <a:rect r="r" b="b" t="t" l="l"/>
              <a:pathLst>
                <a:path h="698817" w="653847">
                  <a:moveTo>
                    <a:pt x="118503" y="0"/>
                  </a:moveTo>
                  <a:lnTo>
                    <a:pt x="535344" y="0"/>
                  </a:lnTo>
                  <a:cubicBezTo>
                    <a:pt x="600792" y="0"/>
                    <a:pt x="653847" y="53056"/>
                    <a:pt x="653847" y="118503"/>
                  </a:cubicBezTo>
                  <a:lnTo>
                    <a:pt x="653847" y="580314"/>
                  </a:lnTo>
                  <a:cubicBezTo>
                    <a:pt x="653847" y="611743"/>
                    <a:pt x="641362" y="641884"/>
                    <a:pt x="619138" y="664108"/>
                  </a:cubicBezTo>
                  <a:cubicBezTo>
                    <a:pt x="596915" y="686332"/>
                    <a:pt x="566773" y="698817"/>
                    <a:pt x="535344" y="698817"/>
                  </a:cubicBezTo>
                  <a:lnTo>
                    <a:pt x="118503" y="698817"/>
                  </a:lnTo>
                  <a:cubicBezTo>
                    <a:pt x="87074" y="698817"/>
                    <a:pt x="56932" y="686332"/>
                    <a:pt x="34709" y="664108"/>
                  </a:cubicBezTo>
                  <a:cubicBezTo>
                    <a:pt x="12485" y="641884"/>
                    <a:pt x="0" y="611743"/>
                    <a:pt x="0" y="580314"/>
                  </a:cubicBezTo>
                  <a:lnTo>
                    <a:pt x="0" y="118503"/>
                  </a:lnTo>
                  <a:cubicBezTo>
                    <a:pt x="0" y="87074"/>
                    <a:pt x="12485" y="56932"/>
                    <a:pt x="34709" y="34709"/>
                  </a:cubicBezTo>
                  <a:cubicBezTo>
                    <a:pt x="56932" y="12485"/>
                    <a:pt x="87074" y="0"/>
                    <a:pt x="118503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653847" cy="746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4283861" y="776242"/>
            <a:ext cx="504916" cy="504916"/>
          </a:xfrm>
          <a:custGeom>
            <a:avLst/>
            <a:gdLst/>
            <a:ahLst/>
            <a:cxnLst/>
            <a:rect r="r" b="b" t="t" l="l"/>
            <a:pathLst>
              <a:path h="504916" w="504916">
                <a:moveTo>
                  <a:pt x="0" y="0"/>
                </a:moveTo>
                <a:lnTo>
                  <a:pt x="504915" y="0"/>
                </a:lnTo>
                <a:lnTo>
                  <a:pt x="504915" y="504916"/>
                </a:lnTo>
                <a:lnTo>
                  <a:pt x="0" y="5049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925834" y="3176664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6" y="0"/>
                </a:lnTo>
                <a:lnTo>
                  <a:pt x="333466" y="333465"/>
                </a:lnTo>
                <a:lnTo>
                  <a:pt x="0" y="3334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672415" y="2390347"/>
            <a:ext cx="639439" cy="639439"/>
          </a:xfrm>
          <a:custGeom>
            <a:avLst/>
            <a:gdLst/>
            <a:ahLst/>
            <a:cxnLst/>
            <a:rect r="r" b="b" t="t" l="l"/>
            <a:pathLst>
              <a:path h="639439" w="639439">
                <a:moveTo>
                  <a:pt x="0" y="0"/>
                </a:moveTo>
                <a:lnTo>
                  <a:pt x="639439" y="0"/>
                </a:lnTo>
                <a:lnTo>
                  <a:pt x="639439" y="639439"/>
                </a:lnTo>
                <a:lnTo>
                  <a:pt x="0" y="6394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160807" y="1605201"/>
            <a:ext cx="576501" cy="576501"/>
          </a:xfrm>
          <a:custGeom>
            <a:avLst/>
            <a:gdLst/>
            <a:ahLst/>
            <a:cxnLst/>
            <a:rect r="r" b="b" t="t" l="l"/>
            <a:pathLst>
              <a:path h="576501" w="576501">
                <a:moveTo>
                  <a:pt x="0" y="0"/>
                </a:moveTo>
                <a:lnTo>
                  <a:pt x="576501" y="0"/>
                </a:lnTo>
                <a:lnTo>
                  <a:pt x="576501" y="576500"/>
                </a:lnTo>
                <a:lnTo>
                  <a:pt x="0" y="5765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2486752" y="3169432"/>
            <a:ext cx="1089933" cy="1089933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5643802" y="3222544"/>
            <a:ext cx="1089933" cy="1089933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8773878" y="3222544"/>
            <a:ext cx="1089933" cy="1089933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2722811" y="3375868"/>
            <a:ext cx="617815" cy="588855"/>
            <a:chOff x="0" y="0"/>
            <a:chExt cx="812800" cy="7747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5879862" y="3428980"/>
            <a:ext cx="617815" cy="588855"/>
            <a:chOff x="0" y="0"/>
            <a:chExt cx="812800" cy="7747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9009937" y="3428980"/>
            <a:ext cx="617815" cy="588855"/>
            <a:chOff x="0" y="0"/>
            <a:chExt cx="812800" cy="7747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1411398" y="1500426"/>
            <a:ext cx="13377378" cy="829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  <a:spcBef>
                <a:spcPct val="0"/>
              </a:spcBef>
            </a:pPr>
            <a:r>
              <a:rPr lang="en-US" sz="4800">
                <a:solidFill>
                  <a:srgbClr val="31796F"/>
                </a:solidFill>
                <a:latin typeface="Dingos Stamp"/>
                <a:ea typeface="Dingos Stamp"/>
                <a:cs typeface="Dingos Stamp"/>
                <a:sym typeface="Dingos Stamp"/>
              </a:rPr>
              <a:t>Conceptual development Flow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844076" y="4459391"/>
            <a:ext cx="2409646" cy="1153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2"/>
              </a:lnSpc>
            </a:pPr>
            <a:r>
              <a:rPr lang="en-US" sz="22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•Self-Esteem (Foundation)</a:t>
            </a:r>
          </a:p>
          <a:p>
            <a:pPr algn="ctr">
              <a:lnSpc>
                <a:spcPts val="3082"/>
              </a:lnSpc>
            </a:pPr>
          </a:p>
        </p:txBody>
      </p:sp>
      <p:sp>
        <p:nvSpPr>
          <p:cNvPr name="TextBox 36" id="36"/>
          <p:cNvSpPr txBox="true"/>
          <p:nvPr/>
        </p:nvSpPr>
        <p:spPr>
          <a:xfrm rot="0">
            <a:off x="4983946" y="4477671"/>
            <a:ext cx="2409646" cy="1544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2"/>
              </a:lnSpc>
            </a:pPr>
            <a:r>
              <a:rPr lang="en-US" sz="22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. Assertiveness (Behavioral Expression)</a:t>
            </a:r>
          </a:p>
          <a:p>
            <a:pPr algn="ctr">
              <a:lnSpc>
                <a:spcPts val="3082"/>
              </a:lnSpc>
            </a:pPr>
          </a:p>
        </p:txBody>
      </p:sp>
      <p:sp>
        <p:nvSpPr>
          <p:cNvPr name="TextBox 37" id="37"/>
          <p:cNvSpPr txBox="true"/>
          <p:nvPr/>
        </p:nvSpPr>
        <p:spPr>
          <a:xfrm rot="0">
            <a:off x="8135277" y="4459391"/>
            <a:ext cx="2402780" cy="1934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2"/>
              </a:lnSpc>
            </a:pPr>
            <a:r>
              <a:rPr lang="en-US" sz="22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. Affirmative Communication (Relational Style)</a:t>
            </a:r>
          </a:p>
          <a:p>
            <a:pPr algn="ctr">
              <a:lnSpc>
                <a:spcPts val="3082"/>
              </a:lnSpc>
            </a:pPr>
          </a:p>
        </p:txBody>
      </p:sp>
      <p:grpSp>
        <p:nvGrpSpPr>
          <p:cNvPr name="Group 38" id="38"/>
          <p:cNvGrpSpPr/>
          <p:nvPr/>
        </p:nvGrpSpPr>
        <p:grpSpPr>
          <a:xfrm rot="-5400000">
            <a:off x="11207769" y="3793338"/>
            <a:ext cx="2482576" cy="2653320"/>
            <a:chOff x="0" y="0"/>
            <a:chExt cx="653847" cy="698817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653847" cy="698817"/>
            </a:xfrm>
            <a:custGeom>
              <a:avLst/>
              <a:gdLst/>
              <a:ahLst/>
              <a:cxnLst/>
              <a:rect r="r" b="b" t="t" l="l"/>
              <a:pathLst>
                <a:path h="698817" w="653847">
                  <a:moveTo>
                    <a:pt x="118503" y="0"/>
                  </a:moveTo>
                  <a:lnTo>
                    <a:pt x="535344" y="0"/>
                  </a:lnTo>
                  <a:cubicBezTo>
                    <a:pt x="600792" y="0"/>
                    <a:pt x="653847" y="53056"/>
                    <a:pt x="653847" y="118503"/>
                  </a:cubicBezTo>
                  <a:lnTo>
                    <a:pt x="653847" y="580314"/>
                  </a:lnTo>
                  <a:cubicBezTo>
                    <a:pt x="653847" y="611743"/>
                    <a:pt x="641362" y="641884"/>
                    <a:pt x="619138" y="664108"/>
                  </a:cubicBezTo>
                  <a:cubicBezTo>
                    <a:pt x="596915" y="686332"/>
                    <a:pt x="566773" y="698817"/>
                    <a:pt x="535344" y="698817"/>
                  </a:cubicBezTo>
                  <a:lnTo>
                    <a:pt x="118503" y="698817"/>
                  </a:lnTo>
                  <a:cubicBezTo>
                    <a:pt x="87074" y="698817"/>
                    <a:pt x="56932" y="686332"/>
                    <a:pt x="34709" y="664108"/>
                  </a:cubicBezTo>
                  <a:cubicBezTo>
                    <a:pt x="12485" y="641884"/>
                    <a:pt x="0" y="611743"/>
                    <a:pt x="0" y="580314"/>
                  </a:cubicBezTo>
                  <a:lnTo>
                    <a:pt x="0" y="118503"/>
                  </a:lnTo>
                  <a:cubicBezTo>
                    <a:pt x="0" y="87074"/>
                    <a:pt x="12485" y="56932"/>
                    <a:pt x="34709" y="34709"/>
                  </a:cubicBezTo>
                  <a:cubicBezTo>
                    <a:pt x="56932" y="12485"/>
                    <a:pt x="87074" y="0"/>
                    <a:pt x="118503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47625"/>
              <a:ext cx="653847" cy="746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1903447" y="3275656"/>
            <a:ext cx="1089933" cy="1089933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2139507" y="3482093"/>
            <a:ext cx="617815" cy="588855"/>
            <a:chOff x="0" y="0"/>
            <a:chExt cx="812800" cy="7747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46" id="46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47" id="47"/>
          <p:cNvSpPr txBox="true"/>
          <p:nvPr/>
        </p:nvSpPr>
        <p:spPr>
          <a:xfrm rot="0">
            <a:off x="11264847" y="4426482"/>
            <a:ext cx="2402780" cy="1934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2"/>
              </a:lnSpc>
            </a:pPr>
            <a:r>
              <a:rPr lang="en-US" sz="22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.Nonviolent Communication (Structured Empathy)</a:t>
            </a:r>
          </a:p>
          <a:p>
            <a:pPr algn="ctr">
              <a:lnSpc>
                <a:spcPts val="3082"/>
              </a:lnSpc>
            </a:pPr>
          </a:p>
        </p:txBody>
      </p:sp>
      <p:grpSp>
        <p:nvGrpSpPr>
          <p:cNvPr name="Group 48" id="48"/>
          <p:cNvGrpSpPr/>
          <p:nvPr/>
        </p:nvGrpSpPr>
        <p:grpSpPr>
          <a:xfrm rot="-5400000">
            <a:off x="14194866" y="3826246"/>
            <a:ext cx="2482576" cy="2653320"/>
            <a:chOff x="0" y="0"/>
            <a:chExt cx="653847" cy="698817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653847" cy="698817"/>
            </a:xfrm>
            <a:custGeom>
              <a:avLst/>
              <a:gdLst/>
              <a:ahLst/>
              <a:cxnLst/>
              <a:rect r="r" b="b" t="t" l="l"/>
              <a:pathLst>
                <a:path h="698817" w="653847">
                  <a:moveTo>
                    <a:pt x="118503" y="0"/>
                  </a:moveTo>
                  <a:lnTo>
                    <a:pt x="535344" y="0"/>
                  </a:lnTo>
                  <a:cubicBezTo>
                    <a:pt x="600792" y="0"/>
                    <a:pt x="653847" y="53056"/>
                    <a:pt x="653847" y="118503"/>
                  </a:cubicBezTo>
                  <a:lnTo>
                    <a:pt x="653847" y="580314"/>
                  </a:lnTo>
                  <a:cubicBezTo>
                    <a:pt x="653847" y="611743"/>
                    <a:pt x="641362" y="641884"/>
                    <a:pt x="619138" y="664108"/>
                  </a:cubicBezTo>
                  <a:cubicBezTo>
                    <a:pt x="596915" y="686332"/>
                    <a:pt x="566773" y="698817"/>
                    <a:pt x="535344" y="698817"/>
                  </a:cubicBezTo>
                  <a:lnTo>
                    <a:pt x="118503" y="698817"/>
                  </a:lnTo>
                  <a:cubicBezTo>
                    <a:pt x="87074" y="698817"/>
                    <a:pt x="56932" y="686332"/>
                    <a:pt x="34709" y="664108"/>
                  </a:cubicBezTo>
                  <a:cubicBezTo>
                    <a:pt x="12485" y="641884"/>
                    <a:pt x="0" y="611743"/>
                    <a:pt x="0" y="580314"/>
                  </a:cubicBezTo>
                  <a:lnTo>
                    <a:pt x="0" y="118503"/>
                  </a:lnTo>
                  <a:cubicBezTo>
                    <a:pt x="0" y="87074"/>
                    <a:pt x="12485" y="56932"/>
                    <a:pt x="34709" y="34709"/>
                  </a:cubicBezTo>
                  <a:cubicBezTo>
                    <a:pt x="56932" y="12485"/>
                    <a:pt x="87074" y="0"/>
                    <a:pt x="118503" y="0"/>
                  </a:cubicBezTo>
                  <a:close/>
                </a:path>
              </a:pathLst>
            </a:custGeom>
            <a:solidFill>
              <a:srgbClr val="D44D45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0" y="-47625"/>
              <a:ext cx="653847" cy="7464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14890544" y="3308565"/>
            <a:ext cx="1089933" cy="1089933"/>
            <a:chOff x="0" y="0"/>
            <a:chExt cx="812800" cy="81280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F6E"/>
            </a:solidFill>
          </p:spPr>
        </p:sp>
        <p:sp>
          <p:nvSpPr>
            <p:cNvPr name="TextBox 53" id="5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grpSp>
        <p:nvGrpSpPr>
          <p:cNvPr name="Group 54" id="54"/>
          <p:cNvGrpSpPr/>
          <p:nvPr/>
        </p:nvGrpSpPr>
        <p:grpSpPr>
          <a:xfrm rot="0">
            <a:off x="15126604" y="3515001"/>
            <a:ext cx="617815" cy="588855"/>
            <a:chOff x="0" y="0"/>
            <a:chExt cx="812800" cy="7747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774700"/>
            </a:xfrm>
            <a:custGeom>
              <a:avLst/>
              <a:gdLst/>
              <a:ahLst/>
              <a:cxnLst/>
              <a:rect r="r" b="b" t="t" l="l"/>
              <a:pathLst>
                <a:path h="774700" w="812800">
                  <a:moveTo>
                    <a:pt x="406400" y="0"/>
                  </a:moveTo>
                  <a:lnTo>
                    <a:pt x="502338" y="295909"/>
                  </a:lnTo>
                  <a:lnTo>
                    <a:pt x="812800" y="295909"/>
                  </a:lnTo>
                  <a:lnTo>
                    <a:pt x="561631" y="478791"/>
                  </a:lnTo>
                  <a:lnTo>
                    <a:pt x="657569" y="774700"/>
                  </a:lnTo>
                  <a:lnTo>
                    <a:pt x="406400" y="591819"/>
                  </a:lnTo>
                  <a:lnTo>
                    <a:pt x="155231" y="774700"/>
                  </a:lnTo>
                  <a:lnTo>
                    <a:pt x="251169" y="478791"/>
                  </a:lnTo>
                  <a:lnTo>
                    <a:pt x="0" y="295909"/>
                  </a:lnTo>
                  <a:lnTo>
                    <a:pt x="310462" y="295909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C3769"/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228600" y="219075"/>
              <a:ext cx="355600" cy="3905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57" id="57"/>
          <p:cNvSpPr txBox="true"/>
          <p:nvPr/>
        </p:nvSpPr>
        <p:spPr>
          <a:xfrm rot="0">
            <a:off x="14251944" y="4459391"/>
            <a:ext cx="2402780" cy="1934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2"/>
              </a:lnSpc>
            </a:pPr>
            <a:r>
              <a:rPr lang="en-US" sz="2201">
                <a:solidFill>
                  <a:srgbClr val="FFFAEF"/>
                </a:solidFill>
                <a:latin typeface="Portland"/>
                <a:ea typeface="Portland"/>
                <a:cs typeface="Portland"/>
                <a:sym typeface="Portland"/>
              </a:rPr>
              <a:t>.Healthy Boundaries (Applied Outcome)</a:t>
            </a:r>
          </a:p>
          <a:p>
            <a:pPr algn="ctr">
              <a:lnSpc>
                <a:spcPts val="3082"/>
              </a:lnSpc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6287" y="-1908920"/>
            <a:ext cx="19180573" cy="19180573"/>
          </a:xfrm>
          <a:custGeom>
            <a:avLst/>
            <a:gdLst/>
            <a:ahLst/>
            <a:cxnLst/>
            <a:rect r="r" b="b" t="t" l="l"/>
            <a:pathLst>
              <a:path h="19180573" w="19180573">
                <a:moveTo>
                  <a:pt x="0" y="0"/>
                </a:moveTo>
                <a:lnTo>
                  <a:pt x="19180574" y="0"/>
                </a:lnTo>
                <a:lnTo>
                  <a:pt x="19180574" y="19180573"/>
                </a:lnTo>
                <a:lnTo>
                  <a:pt x="0" y="191805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718618"/>
            <a:ext cx="18288000" cy="3568382"/>
            <a:chOff x="0" y="0"/>
            <a:chExt cx="4816593" cy="9398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16592" cy="939821"/>
            </a:xfrm>
            <a:custGeom>
              <a:avLst/>
              <a:gdLst/>
              <a:ahLst/>
              <a:cxnLst/>
              <a:rect r="r" b="b" t="t" l="l"/>
              <a:pathLst>
                <a:path h="939821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939821"/>
                  </a:lnTo>
                  <a:lnTo>
                    <a:pt x="0" y="939821"/>
                  </a:lnTo>
                  <a:close/>
                </a:path>
              </a:pathLst>
            </a:custGeom>
            <a:solidFill>
              <a:srgbClr val="598878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816593" cy="9874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22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7507944"/>
            <a:ext cx="8312175" cy="1387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FFBF6E"/>
                </a:solidFill>
                <a:latin typeface="Dingos Stamp"/>
                <a:ea typeface="Dingos Stamp"/>
                <a:cs typeface="Dingos Stamp"/>
                <a:sym typeface="Dingos Stamp"/>
              </a:rPr>
              <a:t>Questions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799381" y="3160816"/>
            <a:ext cx="252458" cy="252458"/>
          </a:xfrm>
          <a:custGeom>
            <a:avLst/>
            <a:gdLst/>
            <a:ahLst/>
            <a:cxnLst/>
            <a:rect r="r" b="b" t="t" l="l"/>
            <a:pathLst>
              <a:path h="252458" w="252458">
                <a:moveTo>
                  <a:pt x="0" y="0"/>
                </a:moveTo>
                <a:lnTo>
                  <a:pt x="252458" y="0"/>
                </a:lnTo>
                <a:lnTo>
                  <a:pt x="252458" y="252457"/>
                </a:lnTo>
                <a:lnTo>
                  <a:pt x="0" y="2524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146708" y="5394923"/>
            <a:ext cx="333466" cy="333466"/>
          </a:xfrm>
          <a:custGeom>
            <a:avLst/>
            <a:gdLst/>
            <a:ahLst/>
            <a:cxnLst/>
            <a:rect r="r" b="b" t="t" l="l"/>
            <a:pathLst>
              <a:path h="333466" w="333466">
                <a:moveTo>
                  <a:pt x="0" y="0"/>
                </a:moveTo>
                <a:lnTo>
                  <a:pt x="333465" y="0"/>
                </a:lnTo>
                <a:lnTo>
                  <a:pt x="333465" y="333466"/>
                </a:lnTo>
                <a:lnTo>
                  <a:pt x="0" y="333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950780" y="2648044"/>
            <a:ext cx="500425" cy="500425"/>
          </a:xfrm>
          <a:custGeom>
            <a:avLst/>
            <a:gdLst/>
            <a:ahLst/>
            <a:cxnLst/>
            <a:rect r="r" b="b" t="t" l="l"/>
            <a:pathLst>
              <a:path h="500425" w="500425">
                <a:moveTo>
                  <a:pt x="0" y="0"/>
                </a:moveTo>
                <a:lnTo>
                  <a:pt x="500425" y="0"/>
                </a:lnTo>
                <a:lnTo>
                  <a:pt x="500425" y="500424"/>
                </a:lnTo>
                <a:lnTo>
                  <a:pt x="0" y="5004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686641" y="1913317"/>
            <a:ext cx="504916" cy="504916"/>
          </a:xfrm>
          <a:custGeom>
            <a:avLst/>
            <a:gdLst/>
            <a:ahLst/>
            <a:cxnLst/>
            <a:rect r="r" b="b" t="t" l="l"/>
            <a:pathLst>
              <a:path h="504916" w="504916">
                <a:moveTo>
                  <a:pt x="0" y="0"/>
                </a:moveTo>
                <a:lnTo>
                  <a:pt x="504915" y="0"/>
                </a:lnTo>
                <a:lnTo>
                  <a:pt x="504915" y="504915"/>
                </a:lnTo>
                <a:lnTo>
                  <a:pt x="0" y="50491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132674" y="1285141"/>
            <a:ext cx="252458" cy="252458"/>
          </a:xfrm>
          <a:custGeom>
            <a:avLst/>
            <a:gdLst/>
            <a:ahLst/>
            <a:cxnLst/>
            <a:rect r="r" b="b" t="t" l="l"/>
            <a:pathLst>
              <a:path h="252458" w="252458">
                <a:moveTo>
                  <a:pt x="0" y="0"/>
                </a:moveTo>
                <a:lnTo>
                  <a:pt x="252458" y="0"/>
                </a:lnTo>
                <a:lnTo>
                  <a:pt x="252458" y="252458"/>
                </a:lnTo>
                <a:lnTo>
                  <a:pt x="0" y="2524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DAHDCbaMNFg</dc:identifier>
  <dcterms:modified xsi:type="dcterms:W3CDTF">2011-08-01T06:04:30Z</dcterms:modified>
  <cp:revision>1</cp:revision>
  <dc:title>March 2026</dc:title>
</cp:coreProperties>
</file>