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Montserrat" charset="1" panose="00000500000000000000"/>
      <p:regular r:id="rId20"/>
    </p:embeddedFont>
    <p:embeddedFont>
      <p:font typeface="Montserrat Bold" charset="1" panose="00000800000000000000"/>
      <p:regular r:id="rId21"/>
    </p:embeddedFont>
    <p:embeddedFont>
      <p:font typeface="Montserrat Italics" charset="1" panose="00000500000000000000"/>
      <p:regular r:id="rId22"/>
    </p:embeddedFont>
    <p:embeddedFont>
      <p:font typeface="League Spartan" charset="1" panose="00000800000000000000"/>
      <p:regular r:id="rId23"/>
    </p:embeddedFont>
    <p:embeddedFont>
      <p:font typeface="Glacial Indifference" charset="1" panose="00000000000000000000"/>
      <p:regular r:id="rId24"/>
    </p:embeddedFont>
    <p:embeddedFont>
      <p:font typeface="Glacial Indifference Bold" charset="1" panose="00000800000000000000"/>
      <p:regular r:id="rId25"/>
    </p:embeddedFont>
    <p:embeddedFont>
      <p:font typeface="Montserrat Bold Italics" charset="1" panose="0000080000000000000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5.png" Type="http://schemas.openxmlformats.org/officeDocument/2006/relationships/image"/><Relationship Id="rId5" Target="../media/image11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5.png" Type="http://schemas.openxmlformats.org/officeDocument/2006/relationships/image"/><Relationship Id="rId5" Target="../media/image1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3.jpeg" Type="http://schemas.openxmlformats.org/officeDocument/2006/relationships/image"/><Relationship Id="rId7" Target="../media/image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4.jpe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5.png" Type="http://schemas.openxmlformats.org/officeDocument/2006/relationships/image"/><Relationship Id="rId5" Target="../media/image5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5.png" Type="http://schemas.openxmlformats.org/officeDocument/2006/relationships/image"/><Relationship Id="rId5" Target="../media/image16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jpeg" Type="http://schemas.openxmlformats.org/officeDocument/2006/relationships/image"/><Relationship Id="rId11" Target="../media/image21.jpeg" Type="http://schemas.openxmlformats.org/officeDocument/2006/relationships/image"/><Relationship Id="rId12" Target="../media/image22.jpeg" Type="http://schemas.openxmlformats.org/officeDocument/2006/relationships/image"/><Relationship Id="rId13" Target="../media/image23.jpeg" Type="http://schemas.openxmlformats.org/officeDocument/2006/relationships/image"/><Relationship Id="rId14" Target="../media/image24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17.jpeg" Type="http://schemas.openxmlformats.org/officeDocument/2006/relationships/image"/><Relationship Id="rId8" Target="../media/image18.jpe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25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111820" y="860178"/>
            <a:ext cx="12955227" cy="8566644"/>
          </a:xfrm>
          <a:custGeom>
            <a:avLst/>
            <a:gdLst/>
            <a:ahLst/>
            <a:cxnLst/>
            <a:rect r="r" b="b" t="t" l="l"/>
            <a:pathLst>
              <a:path h="8566644" w="12955227">
                <a:moveTo>
                  <a:pt x="0" y="0"/>
                </a:moveTo>
                <a:lnTo>
                  <a:pt x="12955227" y="0"/>
                </a:lnTo>
                <a:lnTo>
                  <a:pt x="12955227" y="8566644"/>
                </a:lnTo>
                <a:lnTo>
                  <a:pt x="0" y="85666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10083544" y="4945161"/>
            <a:ext cx="11450992" cy="6655889"/>
          </a:xfrm>
          <a:custGeom>
            <a:avLst/>
            <a:gdLst/>
            <a:ahLst/>
            <a:cxnLst/>
            <a:rect r="r" b="b" t="t" l="l"/>
            <a:pathLst>
              <a:path h="6655889" w="11450992">
                <a:moveTo>
                  <a:pt x="0" y="0"/>
                </a:moveTo>
                <a:lnTo>
                  <a:pt x="11450992" y="0"/>
                </a:lnTo>
                <a:lnTo>
                  <a:pt x="11450992" y="6655890"/>
                </a:lnTo>
                <a:lnTo>
                  <a:pt x="0" y="66558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754281" y="6904855"/>
            <a:ext cx="281891" cy="258627"/>
            <a:chOff x="0" y="0"/>
            <a:chExt cx="442957" cy="4064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42957" cy="406400"/>
            </a:xfrm>
            <a:custGeom>
              <a:avLst/>
              <a:gdLst/>
              <a:ahLst/>
              <a:cxnLst/>
              <a:rect r="r" b="b" t="t" l="l"/>
              <a:pathLst>
                <a:path h="406400" w="442957">
                  <a:moveTo>
                    <a:pt x="0" y="0"/>
                  </a:moveTo>
                  <a:lnTo>
                    <a:pt x="239757" y="0"/>
                  </a:lnTo>
                  <a:lnTo>
                    <a:pt x="442957" y="203200"/>
                  </a:lnTo>
                  <a:lnTo>
                    <a:pt x="239757" y="406400"/>
                  </a:lnTo>
                  <a:lnTo>
                    <a:pt x="0" y="406400"/>
                  </a:lnTo>
                  <a:lnTo>
                    <a:pt x="203200" y="203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F0FF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177800" y="-38100"/>
              <a:ext cx="18895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7649115" y="7884537"/>
            <a:ext cx="3027785" cy="3396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Presented By :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055564" y="8235006"/>
            <a:ext cx="4214888" cy="692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Mercy Mkandawire and Georgina Kanyanda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165440" y="1981431"/>
            <a:ext cx="9740038" cy="580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Be the best version of yourself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165440" y="2714846"/>
            <a:ext cx="9740038" cy="41423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082"/>
              </a:lnSpc>
            </a:pPr>
            <a:r>
              <a:rPr lang="en-US" sz="791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BUILDING YOUR SELF-ESTEEM IN ALL SEASONS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0" y="9294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068151" y="2662269"/>
            <a:ext cx="10219849" cy="740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06783" indent="-453392" lvl="1">
              <a:lnSpc>
                <a:spcPts val="5880"/>
              </a:lnSpc>
              <a:buFont typeface="Arial"/>
              <a:buChar char="•"/>
            </a:pPr>
            <a:r>
              <a:rPr lang="en-US" sz="4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Founded in 2017 by Mercy Mkandawire. </a:t>
            </a:r>
          </a:p>
          <a:p>
            <a:pPr algn="l" marL="906783" indent="-453392" lvl="1">
              <a:lnSpc>
                <a:spcPts val="5880"/>
              </a:lnSpc>
              <a:buFont typeface="Arial"/>
              <a:buChar char="•"/>
            </a:pPr>
            <a:r>
              <a:rPr lang="en-US" b="true" sz="4200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Vision:</a:t>
            </a:r>
            <a:r>
              <a:rPr lang="en-US" sz="4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A generation that values mental well-being as much as physical health.</a:t>
            </a:r>
          </a:p>
          <a:p>
            <a:pPr algn="l" marL="906783" indent="-453392" lvl="1">
              <a:lnSpc>
                <a:spcPts val="5880"/>
              </a:lnSpc>
              <a:buFont typeface="Arial"/>
              <a:buChar char="•"/>
            </a:pPr>
            <a:r>
              <a:rPr lang="en-US" b="true" sz="4200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Mission:</a:t>
            </a:r>
            <a:r>
              <a:rPr lang="en-US" sz="4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To increase access to youth-friendly mental health and well-being services in Malawi and across Southern Africa through evidence-based research, awareness, and integrated peer, community, and professional support.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8569131" y="895350"/>
            <a:ext cx="8690169" cy="1201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888"/>
              </a:lnSpc>
            </a:pPr>
            <a:r>
              <a:rPr lang="en-US" sz="7063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WHAT IS IMIND?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0" y="-334398"/>
            <a:ext cx="8229600" cy="10621398"/>
          </a:xfrm>
          <a:custGeom>
            <a:avLst/>
            <a:gdLst/>
            <a:ahLst/>
            <a:cxnLst/>
            <a:rect r="r" b="b" t="t" l="l"/>
            <a:pathLst>
              <a:path h="10621398" w="8229600">
                <a:moveTo>
                  <a:pt x="0" y="0"/>
                </a:moveTo>
                <a:lnTo>
                  <a:pt x="8229600" y="0"/>
                </a:lnTo>
                <a:lnTo>
                  <a:pt x="8229600" y="10621398"/>
                </a:lnTo>
                <a:lnTo>
                  <a:pt x="0" y="106213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4531" t="0" r="-14531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3001408" y="6151630"/>
            <a:ext cx="10420696" cy="6213340"/>
          </a:xfrm>
          <a:custGeom>
            <a:avLst/>
            <a:gdLst/>
            <a:ahLst/>
            <a:cxnLst/>
            <a:rect r="r" b="b" t="t" l="l"/>
            <a:pathLst>
              <a:path h="6213340" w="10420696">
                <a:moveTo>
                  <a:pt x="0" y="0"/>
                </a:moveTo>
                <a:lnTo>
                  <a:pt x="10420696" y="0"/>
                </a:lnTo>
                <a:lnTo>
                  <a:pt x="10420696" y="6213340"/>
                </a:lnTo>
                <a:lnTo>
                  <a:pt x="0" y="62133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378741" y="3498547"/>
            <a:ext cx="9444074" cy="7508038"/>
          </a:xfrm>
          <a:custGeom>
            <a:avLst/>
            <a:gdLst/>
            <a:ahLst/>
            <a:cxnLst/>
            <a:rect r="r" b="b" t="t" l="l"/>
            <a:pathLst>
              <a:path h="7508038" w="9444074">
                <a:moveTo>
                  <a:pt x="0" y="0"/>
                </a:moveTo>
                <a:lnTo>
                  <a:pt x="9444074" y="0"/>
                </a:lnTo>
                <a:lnTo>
                  <a:pt x="9444074" y="7508038"/>
                </a:lnTo>
                <a:lnTo>
                  <a:pt x="0" y="75080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249188" y="8238894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773176" y="2296820"/>
            <a:ext cx="10327601" cy="10458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01"/>
              </a:lnSpc>
            </a:pPr>
            <a:r>
              <a:rPr lang="en-US" sz="607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WHAT IS SELF-ESTEEM?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673461" y="3869737"/>
            <a:ext cx="12941078" cy="37327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45"/>
              </a:lnSpc>
            </a:pPr>
            <a:r>
              <a:rPr lang="en-US" sz="5318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Self-esteem is </a:t>
            </a:r>
            <a:r>
              <a:rPr lang="en-US" sz="5318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subjective, overall evaluation of your personal worth, value, and competence/how you perceive yourself. 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10728147">
            <a:off x="-2891658" y="-872341"/>
            <a:ext cx="9444074" cy="7508038"/>
          </a:xfrm>
          <a:custGeom>
            <a:avLst/>
            <a:gdLst/>
            <a:ahLst/>
            <a:cxnLst/>
            <a:rect r="r" b="b" t="t" l="l"/>
            <a:pathLst>
              <a:path h="7508038" w="9444074">
                <a:moveTo>
                  <a:pt x="0" y="0"/>
                </a:moveTo>
                <a:lnTo>
                  <a:pt x="9444073" y="0"/>
                </a:lnTo>
                <a:lnTo>
                  <a:pt x="9444073" y="7508039"/>
                </a:lnTo>
                <a:lnTo>
                  <a:pt x="0" y="75080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5400000">
            <a:off x="9238924" y="1040170"/>
            <a:ext cx="12955227" cy="8566644"/>
          </a:xfrm>
          <a:custGeom>
            <a:avLst/>
            <a:gdLst/>
            <a:ahLst/>
            <a:cxnLst/>
            <a:rect r="r" b="b" t="t" l="l"/>
            <a:pathLst>
              <a:path h="8566644" w="12955227">
                <a:moveTo>
                  <a:pt x="12955227" y="8566643"/>
                </a:moveTo>
                <a:lnTo>
                  <a:pt x="0" y="8566643"/>
                </a:lnTo>
                <a:lnTo>
                  <a:pt x="0" y="0"/>
                </a:lnTo>
                <a:lnTo>
                  <a:pt x="12955227" y="0"/>
                </a:lnTo>
                <a:lnTo>
                  <a:pt x="12955227" y="856664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76382" y="3411959"/>
            <a:ext cx="4739742" cy="570022"/>
            <a:chOff x="0" y="0"/>
            <a:chExt cx="3379221" cy="4064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79221" cy="406400"/>
            </a:xfrm>
            <a:custGeom>
              <a:avLst/>
              <a:gdLst/>
              <a:ahLst/>
              <a:cxnLst/>
              <a:rect r="r" b="b" t="t" l="l"/>
              <a:pathLst>
                <a:path h="406400" w="3379221">
                  <a:moveTo>
                    <a:pt x="3176021" y="0"/>
                  </a:moveTo>
                  <a:cubicBezTo>
                    <a:pt x="3288246" y="0"/>
                    <a:pt x="3379221" y="90976"/>
                    <a:pt x="3379221" y="203200"/>
                  </a:cubicBezTo>
                  <a:cubicBezTo>
                    <a:pt x="3379221" y="315424"/>
                    <a:pt x="3288246" y="406400"/>
                    <a:pt x="317602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D4F0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379221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true" rot="-5400000">
            <a:off x="-3971666" y="5364724"/>
            <a:ext cx="11450992" cy="6655889"/>
          </a:xfrm>
          <a:custGeom>
            <a:avLst/>
            <a:gdLst/>
            <a:ahLst/>
            <a:cxnLst/>
            <a:rect r="r" b="b" t="t" l="l"/>
            <a:pathLst>
              <a:path h="6655889" w="11450992">
                <a:moveTo>
                  <a:pt x="0" y="6655889"/>
                </a:moveTo>
                <a:lnTo>
                  <a:pt x="11450992" y="6655889"/>
                </a:lnTo>
                <a:lnTo>
                  <a:pt x="11450992" y="0"/>
                </a:lnTo>
                <a:lnTo>
                  <a:pt x="0" y="0"/>
                </a:lnTo>
                <a:lnTo>
                  <a:pt x="0" y="6655889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640715" y="6409168"/>
            <a:ext cx="4739742" cy="570022"/>
            <a:chOff x="0" y="0"/>
            <a:chExt cx="3379221" cy="4064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379221" cy="406400"/>
            </a:xfrm>
            <a:custGeom>
              <a:avLst/>
              <a:gdLst/>
              <a:ahLst/>
              <a:cxnLst/>
              <a:rect r="r" b="b" t="t" l="l"/>
              <a:pathLst>
                <a:path h="406400" w="3379221">
                  <a:moveTo>
                    <a:pt x="3176021" y="0"/>
                  </a:moveTo>
                  <a:cubicBezTo>
                    <a:pt x="3288246" y="0"/>
                    <a:pt x="3379221" y="90976"/>
                    <a:pt x="3379221" y="203200"/>
                  </a:cubicBezTo>
                  <a:cubicBezTo>
                    <a:pt x="3379221" y="315424"/>
                    <a:pt x="3288246" y="406400"/>
                    <a:pt x="317602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D4F0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3379221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6249188" y="8446818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260965" y="3508074"/>
            <a:ext cx="3736878" cy="339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i="true" b="true">
                <a:solidFill>
                  <a:srgbClr val="153F71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self awareness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52698" y="4211999"/>
            <a:ext cx="6961461" cy="1736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ability to monitor and understand your own thoughts, emotions, behaviors, and motivations, along with recognizing how these factors impact yourself and others.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873257" y="6505256"/>
            <a:ext cx="3736878" cy="339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i="true" b="true">
                <a:solidFill>
                  <a:srgbClr val="153F71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Self Efficacy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809488" y="4212159"/>
            <a:ext cx="6961461" cy="2175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belief in oneself and one's abilities to handle tasks, challenges, and situations effectively.It involves a positive, realistic, and trusting attitude towards your skills, and the willingness to act even in the face of potential failure.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58475" y="1075096"/>
            <a:ext cx="8115300" cy="18920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61"/>
              </a:lnSpc>
            </a:pPr>
            <a:r>
              <a:rPr lang="en-US" sz="547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FACTORS AFFECTING SELF-ESTEEM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9144000" y="3261137"/>
            <a:ext cx="4739742" cy="570022"/>
            <a:chOff x="0" y="0"/>
            <a:chExt cx="3379221" cy="4064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379221" cy="406400"/>
            </a:xfrm>
            <a:custGeom>
              <a:avLst/>
              <a:gdLst/>
              <a:ahLst/>
              <a:cxnLst/>
              <a:rect r="r" b="b" t="t" l="l"/>
              <a:pathLst>
                <a:path h="406400" w="3379221">
                  <a:moveTo>
                    <a:pt x="3176021" y="0"/>
                  </a:moveTo>
                  <a:cubicBezTo>
                    <a:pt x="3288246" y="0"/>
                    <a:pt x="3379221" y="90976"/>
                    <a:pt x="3379221" y="203200"/>
                  </a:cubicBezTo>
                  <a:cubicBezTo>
                    <a:pt x="3379221" y="315424"/>
                    <a:pt x="3288246" y="406400"/>
                    <a:pt x="317602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D4F0FF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3379221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9869130" y="3357225"/>
            <a:ext cx="3736878" cy="339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i="true" b="true">
                <a:solidFill>
                  <a:srgbClr val="153F71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Confidence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60965" y="7264940"/>
            <a:ext cx="6961461" cy="1298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personal belief in one's capability to organize and execute the actions required to manage prospective situations and achieve specific goals</a:t>
            </a:r>
            <a:r>
              <a:rPr lang="en-US" sz="24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 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8755077" y="6979190"/>
            <a:ext cx="4739742" cy="570022"/>
            <a:chOff x="0" y="0"/>
            <a:chExt cx="3379221" cy="4064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3379221" cy="406400"/>
            </a:xfrm>
            <a:custGeom>
              <a:avLst/>
              <a:gdLst/>
              <a:ahLst/>
              <a:cxnLst/>
              <a:rect r="r" b="b" t="t" l="l"/>
              <a:pathLst>
                <a:path h="406400" w="3379221">
                  <a:moveTo>
                    <a:pt x="3176021" y="0"/>
                  </a:moveTo>
                  <a:cubicBezTo>
                    <a:pt x="3288246" y="0"/>
                    <a:pt x="3379221" y="90976"/>
                    <a:pt x="3379221" y="203200"/>
                  </a:cubicBezTo>
                  <a:cubicBezTo>
                    <a:pt x="3379221" y="315424"/>
                    <a:pt x="3288246" y="406400"/>
                    <a:pt x="317602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D4F0FF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38100"/>
              <a:ext cx="3379221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9003149" y="7123656"/>
            <a:ext cx="3736878" cy="339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i="true" b="true">
                <a:solidFill>
                  <a:srgbClr val="153F71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Self Love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8755077" y="7778551"/>
            <a:ext cx="6961461" cy="1736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state of appreciation, high regard, and compassion for oneself that develops from actions supporting physical, psychological, and spiritual growth.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-5400000">
            <a:off x="-2704887" y="5848936"/>
            <a:ext cx="9444074" cy="7508038"/>
          </a:xfrm>
          <a:custGeom>
            <a:avLst/>
            <a:gdLst/>
            <a:ahLst/>
            <a:cxnLst/>
            <a:rect r="r" b="b" t="t" l="l"/>
            <a:pathLst>
              <a:path h="7508038" w="9444074">
                <a:moveTo>
                  <a:pt x="9444073" y="7508038"/>
                </a:moveTo>
                <a:lnTo>
                  <a:pt x="0" y="7508038"/>
                </a:lnTo>
                <a:lnTo>
                  <a:pt x="0" y="0"/>
                </a:lnTo>
                <a:lnTo>
                  <a:pt x="9444073" y="0"/>
                </a:lnTo>
                <a:lnTo>
                  <a:pt x="9444073" y="7508038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11557535" y="-72285"/>
            <a:ext cx="9444074" cy="7508038"/>
          </a:xfrm>
          <a:custGeom>
            <a:avLst/>
            <a:gdLst/>
            <a:ahLst/>
            <a:cxnLst/>
            <a:rect r="r" b="b" t="t" l="l"/>
            <a:pathLst>
              <a:path h="7508038" w="9444074">
                <a:moveTo>
                  <a:pt x="0" y="0"/>
                </a:moveTo>
                <a:lnTo>
                  <a:pt x="9444074" y="0"/>
                </a:lnTo>
                <a:lnTo>
                  <a:pt x="9444074" y="7508038"/>
                </a:lnTo>
                <a:lnTo>
                  <a:pt x="0" y="75080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5041632" y="2381486"/>
            <a:ext cx="5621361" cy="1656858"/>
            <a:chOff x="0" y="0"/>
            <a:chExt cx="1378827" cy="4064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1637939" y="7110411"/>
            <a:ext cx="5621361" cy="1656858"/>
            <a:chOff x="0" y="0"/>
            <a:chExt cx="1378827" cy="4064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6239894" y="-141502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637939" y="4038344"/>
            <a:ext cx="5621361" cy="1656858"/>
            <a:chOff x="0" y="0"/>
            <a:chExt cx="1378827" cy="406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649019" y="6785139"/>
            <a:ext cx="5621361" cy="1656858"/>
            <a:chOff x="0" y="0"/>
            <a:chExt cx="1378827" cy="406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1378827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3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4231515" y="10074602"/>
            <a:ext cx="5621361" cy="1656858"/>
            <a:chOff x="0" y="0"/>
            <a:chExt cx="1378827" cy="4064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635157" y="4627671"/>
            <a:ext cx="5621361" cy="1656858"/>
            <a:chOff x="0" y="0"/>
            <a:chExt cx="1378827" cy="4064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5661951" y="4026878"/>
            <a:ext cx="6308818" cy="6308818"/>
          </a:xfrm>
          <a:custGeom>
            <a:avLst/>
            <a:gdLst/>
            <a:ahLst/>
            <a:cxnLst/>
            <a:rect r="r" b="b" t="t" l="l"/>
            <a:pathLst>
              <a:path h="6308818" w="6308818">
                <a:moveTo>
                  <a:pt x="0" y="0"/>
                </a:moveTo>
                <a:lnTo>
                  <a:pt x="6308818" y="0"/>
                </a:lnTo>
                <a:lnTo>
                  <a:pt x="6308818" y="6308818"/>
                </a:lnTo>
                <a:lnTo>
                  <a:pt x="0" y="630881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12442153" y="7715522"/>
            <a:ext cx="4012932" cy="4387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Agility &amp; Adaptability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35157" y="773129"/>
            <a:ext cx="13270447" cy="1899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621"/>
              </a:lnSpc>
            </a:pPr>
            <a:r>
              <a:rPr lang="en-US" sz="5444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WHAT ARE THE BENEFITS OF HIGH SELF ESTEEM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442153" y="4331588"/>
            <a:ext cx="4012932" cy="8959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 More positive attitude towards challenges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2453233" y="7062786"/>
            <a:ext cx="4012932" cy="8959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Better mental and physical health. 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649019" y="4755739"/>
            <a:ext cx="4012932" cy="13530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A higher success  rate (work, school, relationships) 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5661951" y="2916364"/>
            <a:ext cx="4012932" cy="8959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improved quality of life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-5400000">
            <a:off x="-2452727" y="4889027"/>
            <a:ext cx="9444074" cy="7508038"/>
          </a:xfrm>
          <a:custGeom>
            <a:avLst/>
            <a:gdLst/>
            <a:ahLst/>
            <a:cxnLst/>
            <a:rect r="r" b="b" t="t" l="l"/>
            <a:pathLst>
              <a:path h="7508038" w="9444074">
                <a:moveTo>
                  <a:pt x="9444074" y="7508038"/>
                </a:moveTo>
                <a:lnTo>
                  <a:pt x="0" y="7508038"/>
                </a:lnTo>
                <a:lnTo>
                  <a:pt x="0" y="0"/>
                </a:lnTo>
                <a:lnTo>
                  <a:pt x="9444074" y="0"/>
                </a:lnTo>
                <a:lnTo>
                  <a:pt x="9444074" y="7508038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11648373" y="375703"/>
            <a:ext cx="9444074" cy="7508038"/>
          </a:xfrm>
          <a:custGeom>
            <a:avLst/>
            <a:gdLst/>
            <a:ahLst/>
            <a:cxnLst/>
            <a:rect r="r" b="b" t="t" l="l"/>
            <a:pathLst>
              <a:path h="7508038" w="9444074">
                <a:moveTo>
                  <a:pt x="0" y="0"/>
                </a:moveTo>
                <a:lnTo>
                  <a:pt x="9444073" y="0"/>
                </a:lnTo>
                <a:lnTo>
                  <a:pt x="9444073" y="7508038"/>
                </a:lnTo>
                <a:lnTo>
                  <a:pt x="0" y="75080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896193" y="4310264"/>
            <a:ext cx="5621361" cy="1656858"/>
            <a:chOff x="0" y="0"/>
            <a:chExt cx="1378827" cy="4064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401968" y="7194901"/>
            <a:ext cx="5621361" cy="1656858"/>
            <a:chOff x="0" y="0"/>
            <a:chExt cx="1378827" cy="4064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6239894" y="-141502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2269006" y="3481835"/>
            <a:ext cx="5621361" cy="1656858"/>
            <a:chOff x="0" y="0"/>
            <a:chExt cx="1378827" cy="406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1378827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3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6333319" y="2457840"/>
            <a:ext cx="5621361" cy="1656858"/>
            <a:chOff x="0" y="0"/>
            <a:chExt cx="1378827" cy="406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1816290" y="6261904"/>
            <a:ext cx="5621361" cy="1656858"/>
            <a:chOff x="0" y="0"/>
            <a:chExt cx="1378827" cy="4064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378827" cy="406400"/>
            </a:xfrm>
            <a:custGeom>
              <a:avLst/>
              <a:gdLst/>
              <a:ahLst/>
              <a:cxnLst/>
              <a:rect r="r" b="b" t="t" l="l"/>
              <a:pathLst>
                <a:path h="406400" w="1378827">
                  <a:moveTo>
                    <a:pt x="1175627" y="0"/>
                  </a:moveTo>
                  <a:cubicBezTo>
                    <a:pt x="1287851" y="0"/>
                    <a:pt x="1378827" y="90976"/>
                    <a:pt x="1378827" y="203200"/>
                  </a:cubicBezTo>
                  <a:cubicBezTo>
                    <a:pt x="1378827" y="315424"/>
                    <a:pt x="1287851" y="406400"/>
                    <a:pt x="117562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53F71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37882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6333319" y="3677400"/>
            <a:ext cx="5482971" cy="8229600"/>
          </a:xfrm>
          <a:custGeom>
            <a:avLst/>
            <a:gdLst/>
            <a:ahLst/>
            <a:cxnLst/>
            <a:rect r="r" b="b" t="t" l="l"/>
            <a:pathLst>
              <a:path h="8229600" w="5482971">
                <a:moveTo>
                  <a:pt x="0" y="0"/>
                </a:moveTo>
                <a:lnTo>
                  <a:pt x="5482971" y="0"/>
                </a:lnTo>
                <a:lnTo>
                  <a:pt x="548297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20287" y="4701814"/>
            <a:ext cx="4012932" cy="8959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People take advantage of you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96193" y="7551554"/>
            <a:ext cx="4632912" cy="895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Low quality of life (what’s the point in trying?)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28700" y="532834"/>
            <a:ext cx="13270447" cy="1899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621"/>
              </a:lnSpc>
            </a:pPr>
            <a:r>
              <a:rPr lang="en-US" sz="5444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WHAT ARE THE PROBLEMS WITH LOW  SELF-ESTEEM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810193" y="4067073"/>
            <a:ext cx="4012932" cy="4387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Low success rate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7137534" y="2847513"/>
            <a:ext cx="4012932" cy="4387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Self doubt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676048" y="6682292"/>
            <a:ext cx="4012932" cy="895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People pleasing at your own expense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502737" y="943040"/>
            <a:ext cx="12955227" cy="8566644"/>
          </a:xfrm>
          <a:custGeom>
            <a:avLst/>
            <a:gdLst/>
            <a:ahLst/>
            <a:cxnLst/>
            <a:rect r="r" b="b" t="t" l="l"/>
            <a:pathLst>
              <a:path h="8566644" w="12955227">
                <a:moveTo>
                  <a:pt x="0" y="0"/>
                </a:moveTo>
                <a:lnTo>
                  <a:pt x="12955226" y="0"/>
                </a:lnTo>
                <a:lnTo>
                  <a:pt x="12955226" y="8566644"/>
                </a:lnTo>
                <a:lnTo>
                  <a:pt x="0" y="85666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10083544" y="4945161"/>
            <a:ext cx="11450992" cy="6655889"/>
          </a:xfrm>
          <a:custGeom>
            <a:avLst/>
            <a:gdLst/>
            <a:ahLst/>
            <a:cxnLst/>
            <a:rect r="r" b="b" t="t" l="l"/>
            <a:pathLst>
              <a:path h="6655889" w="11450992">
                <a:moveTo>
                  <a:pt x="0" y="0"/>
                </a:moveTo>
                <a:lnTo>
                  <a:pt x="11450992" y="0"/>
                </a:lnTo>
                <a:lnTo>
                  <a:pt x="11450992" y="6655890"/>
                </a:lnTo>
                <a:lnTo>
                  <a:pt x="0" y="66558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8963800" y="4764188"/>
            <a:ext cx="2829882" cy="2829882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17567" r="0" b="-17567"/>
              </a:stretch>
            </a:blipFill>
            <a:ln w="66675" cap="sq">
              <a:solidFill>
                <a:srgbClr val="D4F0FF"/>
              </a:solidFill>
              <a:prstDash val="solid"/>
              <a:miter/>
            </a:ln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0" y="9294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595692" y="3361270"/>
            <a:ext cx="3984382" cy="25907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b="true" sz="29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Healing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Healing from trauma or events that affected your self eteem</a:t>
            </a:r>
            <a:r>
              <a:rPr lang="en-US" b="true" sz="29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.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849230" y="6540706"/>
            <a:ext cx="4408967" cy="2066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b="true" sz="29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Mindfulness 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Using tools such as affirmations and meditation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146432" y="6131504"/>
            <a:ext cx="4015358" cy="2066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b="true" sz="29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Communication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Relaying your feelings and being true to yourself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595692" y="537934"/>
            <a:ext cx="13566098" cy="2121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25"/>
              </a:lnSpc>
            </a:pPr>
            <a:r>
              <a:rPr lang="en-US" sz="608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STRATEGIES TO BUILD YOURSELF UP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793682" y="3051689"/>
            <a:ext cx="4015358" cy="2066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b="true" sz="29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Principles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what kind of person am i and how do i want to be treated?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580074" y="2613585"/>
            <a:ext cx="4027459" cy="2066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b="true" sz="29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Gaal setting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Creating long-term and short-term goals</a:t>
            </a:r>
            <a:r>
              <a:rPr lang="en-US" b="true" sz="29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 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454872" y="7715305"/>
            <a:ext cx="3494886" cy="154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b="true" sz="2999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Being Unapologetically yourelf.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5400000">
            <a:off x="8889726" y="860178"/>
            <a:ext cx="12955227" cy="8566644"/>
          </a:xfrm>
          <a:custGeom>
            <a:avLst/>
            <a:gdLst/>
            <a:ahLst/>
            <a:cxnLst/>
            <a:rect r="r" b="b" t="t" l="l"/>
            <a:pathLst>
              <a:path h="8566644" w="12955227">
                <a:moveTo>
                  <a:pt x="12955227" y="8566644"/>
                </a:moveTo>
                <a:lnTo>
                  <a:pt x="0" y="8566644"/>
                </a:lnTo>
                <a:lnTo>
                  <a:pt x="0" y="0"/>
                </a:lnTo>
                <a:lnTo>
                  <a:pt x="12955227" y="0"/>
                </a:lnTo>
                <a:lnTo>
                  <a:pt x="12955227" y="856664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686606" y="0"/>
            <a:ext cx="11959748" cy="10315791"/>
          </a:xfrm>
          <a:custGeom>
            <a:avLst/>
            <a:gdLst/>
            <a:ahLst/>
            <a:cxnLst/>
            <a:rect r="r" b="b" t="t" l="l"/>
            <a:pathLst>
              <a:path h="10315791" w="11959748">
                <a:moveTo>
                  <a:pt x="0" y="0"/>
                </a:moveTo>
                <a:lnTo>
                  <a:pt x="11959748" y="0"/>
                </a:lnTo>
                <a:lnTo>
                  <a:pt x="11959748" y="10315791"/>
                </a:lnTo>
                <a:lnTo>
                  <a:pt x="0" y="103157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4731" t="0" r="-14731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5400000">
            <a:off x="-4084157" y="4733057"/>
            <a:ext cx="11450992" cy="6655889"/>
          </a:xfrm>
          <a:custGeom>
            <a:avLst/>
            <a:gdLst/>
            <a:ahLst/>
            <a:cxnLst/>
            <a:rect r="r" b="b" t="t" l="l"/>
            <a:pathLst>
              <a:path h="6655889" w="11450992">
                <a:moveTo>
                  <a:pt x="0" y="6655890"/>
                </a:moveTo>
                <a:lnTo>
                  <a:pt x="11450992" y="6655890"/>
                </a:lnTo>
                <a:lnTo>
                  <a:pt x="11450992" y="0"/>
                </a:lnTo>
                <a:lnTo>
                  <a:pt x="0" y="0"/>
                </a:lnTo>
                <a:lnTo>
                  <a:pt x="0" y="665589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249188" y="8446818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689910" y="3109626"/>
            <a:ext cx="7285293" cy="53240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22"/>
              </a:lnSpc>
            </a:pPr>
            <a:r>
              <a:rPr lang="en-US" sz="3016" b="true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Question of the day: Write about any events that may have affected or can affect self-esteem.</a:t>
            </a:r>
          </a:p>
          <a:p>
            <a:pPr algn="just">
              <a:lnSpc>
                <a:spcPts val="4222"/>
              </a:lnSpc>
            </a:pPr>
          </a:p>
          <a:p>
            <a:pPr algn="l" marL="651215" indent="-325608" lvl="1">
              <a:lnSpc>
                <a:spcPts val="4222"/>
              </a:lnSpc>
              <a:buFont typeface="Arial"/>
              <a:buChar char="•"/>
            </a:pPr>
            <a:r>
              <a:rPr lang="en-US" sz="301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Write the answer or any questions that come to mind in regards to self-esteem. </a:t>
            </a:r>
          </a:p>
          <a:p>
            <a:pPr algn="l" marL="651215" indent="-325608" lvl="1">
              <a:lnSpc>
                <a:spcPts val="4222"/>
              </a:lnSpc>
              <a:buFont typeface="Arial"/>
              <a:buChar char="•"/>
            </a:pPr>
            <a:r>
              <a:rPr lang="en-US" sz="301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Fully anonymous so do not write your name.</a:t>
            </a:r>
          </a:p>
          <a:p>
            <a:pPr algn="l" marL="651215" indent="-325608" lvl="1">
              <a:lnSpc>
                <a:spcPts val="4222"/>
              </a:lnSpc>
              <a:buFont typeface="Arial"/>
              <a:buChar char="•"/>
            </a:pPr>
            <a:r>
              <a:rPr lang="en-US" sz="301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Questions will be brought out during discussion time.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880399" y="1825799"/>
            <a:ext cx="10396172" cy="9241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61"/>
              </a:lnSpc>
            </a:pPr>
            <a:r>
              <a:rPr lang="en-US" sz="547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SECRET BALLOT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378741" y="3931987"/>
            <a:ext cx="9444074" cy="7508038"/>
          </a:xfrm>
          <a:custGeom>
            <a:avLst/>
            <a:gdLst/>
            <a:ahLst/>
            <a:cxnLst/>
            <a:rect r="r" b="b" t="t" l="l"/>
            <a:pathLst>
              <a:path h="7508038" w="9444074">
                <a:moveTo>
                  <a:pt x="0" y="0"/>
                </a:moveTo>
                <a:lnTo>
                  <a:pt x="9444074" y="0"/>
                </a:lnTo>
                <a:lnTo>
                  <a:pt x="9444074" y="7508039"/>
                </a:lnTo>
                <a:lnTo>
                  <a:pt x="0" y="75080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true" rot="0">
            <a:off x="-2675191" y="-2019869"/>
            <a:ext cx="9444074" cy="7508038"/>
          </a:xfrm>
          <a:custGeom>
            <a:avLst/>
            <a:gdLst/>
            <a:ahLst/>
            <a:cxnLst/>
            <a:rect r="r" b="b" t="t" l="l"/>
            <a:pathLst>
              <a:path h="7508038" w="9444074">
                <a:moveTo>
                  <a:pt x="9444074" y="7508038"/>
                </a:moveTo>
                <a:lnTo>
                  <a:pt x="0" y="7508038"/>
                </a:lnTo>
                <a:lnTo>
                  <a:pt x="0" y="0"/>
                </a:lnTo>
                <a:lnTo>
                  <a:pt x="9444074" y="0"/>
                </a:lnTo>
                <a:lnTo>
                  <a:pt x="9444074" y="7508038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267730" y="8872538"/>
            <a:ext cx="4629150" cy="1710977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533756" y="3007925"/>
            <a:ext cx="15220488" cy="4779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718"/>
              </a:lnSpc>
            </a:pPr>
            <a:r>
              <a:rPr lang="en-US" sz="9084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“EVERY EMOTIONAL CUT BEARS CREATIVE FRUITS”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6249188" y="8446818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767084" y="4771171"/>
            <a:ext cx="10420696" cy="6213340"/>
          </a:xfrm>
          <a:custGeom>
            <a:avLst/>
            <a:gdLst/>
            <a:ahLst/>
            <a:cxnLst/>
            <a:rect r="r" b="b" t="t" l="l"/>
            <a:pathLst>
              <a:path h="6213340" w="10420696">
                <a:moveTo>
                  <a:pt x="0" y="0"/>
                </a:moveTo>
                <a:lnTo>
                  <a:pt x="10420695" y="0"/>
                </a:lnTo>
                <a:lnTo>
                  <a:pt x="10420695" y="6213340"/>
                </a:lnTo>
                <a:lnTo>
                  <a:pt x="0" y="62133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8248188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774168" y="2754911"/>
            <a:ext cx="5513832" cy="8229600"/>
          </a:xfrm>
          <a:custGeom>
            <a:avLst/>
            <a:gdLst/>
            <a:ahLst/>
            <a:cxnLst/>
            <a:rect r="r" b="b" t="t" l="l"/>
            <a:pathLst>
              <a:path h="8229600" w="5513832">
                <a:moveTo>
                  <a:pt x="0" y="0"/>
                </a:moveTo>
                <a:lnTo>
                  <a:pt x="5513832" y="0"/>
                </a:lnTo>
                <a:lnTo>
                  <a:pt x="551383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532174" y="734320"/>
            <a:ext cx="5450219" cy="78530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79"/>
              </a:lnSpc>
            </a:pPr>
            <a:r>
              <a:rPr lang="en-US" sz="3199" b="true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When someone strips you of your power, you need to be able to take it back.</a:t>
            </a:r>
          </a:p>
          <a:p>
            <a:pPr algn="just">
              <a:lnSpc>
                <a:spcPts val="4479"/>
              </a:lnSpc>
            </a:pPr>
          </a:p>
          <a:p>
            <a:pPr algn="l" marL="690874" indent="-345437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Forgiving the self and others.</a:t>
            </a:r>
          </a:p>
          <a:p>
            <a:pPr algn="l" marL="690874" indent="-345437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Choosing to rise above your past.</a:t>
            </a:r>
          </a:p>
          <a:p>
            <a:pPr algn="l" marL="690874" indent="-345437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Taking strength from experience.</a:t>
            </a:r>
          </a:p>
          <a:p>
            <a:pPr algn="l" marL="690874" indent="-345437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Learning to fight for yourself and others.</a:t>
            </a:r>
          </a:p>
          <a:p>
            <a:pPr algn="l" marL="690874" indent="-345437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Learning to defend yourself when needed.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216956" y="696220"/>
            <a:ext cx="6452614" cy="50136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10"/>
              </a:lnSpc>
            </a:pPr>
            <a:r>
              <a:rPr lang="en-US" sz="57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HEALING FROM TRAUMA WORKS HAND IN HAND WITH SELF-ESTEEM 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5400000">
            <a:off x="8885792" y="860178"/>
            <a:ext cx="12955227" cy="8566644"/>
          </a:xfrm>
          <a:custGeom>
            <a:avLst/>
            <a:gdLst/>
            <a:ahLst/>
            <a:cxnLst/>
            <a:rect r="r" b="b" t="t" l="l"/>
            <a:pathLst>
              <a:path h="8566644" w="12955227">
                <a:moveTo>
                  <a:pt x="12955227" y="8566644"/>
                </a:moveTo>
                <a:lnTo>
                  <a:pt x="0" y="8566644"/>
                </a:lnTo>
                <a:lnTo>
                  <a:pt x="0" y="0"/>
                </a:lnTo>
                <a:lnTo>
                  <a:pt x="12955227" y="0"/>
                </a:lnTo>
                <a:lnTo>
                  <a:pt x="12955227" y="856664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-5400000">
            <a:off x="-4084157" y="4733057"/>
            <a:ext cx="11450992" cy="6655889"/>
          </a:xfrm>
          <a:custGeom>
            <a:avLst/>
            <a:gdLst/>
            <a:ahLst/>
            <a:cxnLst/>
            <a:rect r="r" b="b" t="t" l="l"/>
            <a:pathLst>
              <a:path h="6655889" w="11450992">
                <a:moveTo>
                  <a:pt x="0" y="6655890"/>
                </a:moveTo>
                <a:lnTo>
                  <a:pt x="11450992" y="6655890"/>
                </a:lnTo>
                <a:lnTo>
                  <a:pt x="11450992" y="0"/>
                </a:lnTo>
                <a:lnTo>
                  <a:pt x="0" y="0"/>
                </a:lnTo>
                <a:lnTo>
                  <a:pt x="0" y="665589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249188" y="8446818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653184" y="89548"/>
            <a:ext cx="4853800" cy="5173350"/>
          </a:xfrm>
          <a:custGeom>
            <a:avLst/>
            <a:gdLst/>
            <a:ahLst/>
            <a:cxnLst/>
            <a:rect r="r" b="b" t="t" l="l"/>
            <a:pathLst>
              <a:path h="5173350" w="4853800">
                <a:moveTo>
                  <a:pt x="0" y="0"/>
                </a:moveTo>
                <a:lnTo>
                  <a:pt x="4853800" y="0"/>
                </a:lnTo>
                <a:lnTo>
                  <a:pt x="4853800" y="5173350"/>
                </a:lnTo>
                <a:lnTo>
                  <a:pt x="0" y="517335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92602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501124" y="5143500"/>
            <a:ext cx="4660065" cy="6149646"/>
          </a:xfrm>
          <a:custGeom>
            <a:avLst/>
            <a:gdLst/>
            <a:ahLst/>
            <a:cxnLst/>
            <a:rect r="r" b="b" t="t" l="l"/>
            <a:pathLst>
              <a:path h="6149646" w="4660065">
                <a:moveTo>
                  <a:pt x="0" y="0"/>
                </a:moveTo>
                <a:lnTo>
                  <a:pt x="4660065" y="0"/>
                </a:lnTo>
                <a:lnTo>
                  <a:pt x="4660065" y="6149646"/>
                </a:lnTo>
                <a:lnTo>
                  <a:pt x="0" y="614964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161189" y="4666556"/>
            <a:ext cx="6485538" cy="6500245"/>
          </a:xfrm>
          <a:custGeom>
            <a:avLst/>
            <a:gdLst/>
            <a:ahLst/>
            <a:cxnLst/>
            <a:rect r="r" b="b" t="t" l="l"/>
            <a:pathLst>
              <a:path h="6500245" w="6485538">
                <a:moveTo>
                  <a:pt x="0" y="0"/>
                </a:moveTo>
                <a:lnTo>
                  <a:pt x="6485538" y="0"/>
                </a:lnTo>
                <a:lnTo>
                  <a:pt x="6485538" y="6500244"/>
                </a:lnTo>
                <a:lnTo>
                  <a:pt x="0" y="650024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161189" y="28919"/>
            <a:ext cx="5097445" cy="5097445"/>
          </a:xfrm>
          <a:custGeom>
            <a:avLst/>
            <a:gdLst/>
            <a:ahLst/>
            <a:cxnLst/>
            <a:rect r="r" b="b" t="t" l="l"/>
            <a:pathLst>
              <a:path h="5097445" w="5097445">
                <a:moveTo>
                  <a:pt x="0" y="0"/>
                </a:moveTo>
                <a:lnTo>
                  <a:pt x="5097446" y="0"/>
                </a:lnTo>
                <a:lnTo>
                  <a:pt x="5097446" y="5097445"/>
                </a:lnTo>
                <a:lnTo>
                  <a:pt x="0" y="509744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-203739"/>
            <a:ext cx="4364032" cy="5983266"/>
          </a:xfrm>
          <a:custGeom>
            <a:avLst/>
            <a:gdLst/>
            <a:ahLst/>
            <a:cxnLst/>
            <a:rect r="r" b="b" t="t" l="l"/>
            <a:pathLst>
              <a:path h="5983266" w="4364032">
                <a:moveTo>
                  <a:pt x="0" y="0"/>
                </a:moveTo>
                <a:lnTo>
                  <a:pt x="4364032" y="0"/>
                </a:lnTo>
                <a:lnTo>
                  <a:pt x="4364032" y="5983265"/>
                </a:lnTo>
                <a:lnTo>
                  <a:pt x="0" y="598326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203503" y="4709733"/>
            <a:ext cx="5415024" cy="5577267"/>
          </a:xfrm>
          <a:custGeom>
            <a:avLst/>
            <a:gdLst/>
            <a:ahLst/>
            <a:cxnLst/>
            <a:rect r="r" b="b" t="t" l="l"/>
            <a:pathLst>
              <a:path h="5577267" w="5415024">
                <a:moveTo>
                  <a:pt x="0" y="0"/>
                </a:moveTo>
                <a:lnTo>
                  <a:pt x="5415024" y="0"/>
                </a:lnTo>
                <a:lnTo>
                  <a:pt x="5415024" y="5577267"/>
                </a:lnTo>
                <a:lnTo>
                  <a:pt x="0" y="557726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5730" t="0" r="-573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4128310" y="-46986"/>
            <a:ext cx="5036816" cy="5173350"/>
          </a:xfrm>
          <a:custGeom>
            <a:avLst/>
            <a:gdLst/>
            <a:ahLst/>
            <a:cxnLst/>
            <a:rect r="r" b="b" t="t" l="l"/>
            <a:pathLst>
              <a:path h="5173350" w="5036816">
                <a:moveTo>
                  <a:pt x="0" y="0"/>
                </a:moveTo>
                <a:lnTo>
                  <a:pt x="5036816" y="0"/>
                </a:lnTo>
                <a:lnTo>
                  <a:pt x="5036816" y="5173350"/>
                </a:lnTo>
                <a:lnTo>
                  <a:pt x="0" y="517335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1355" t="0" r="-1355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4230861" y="5143500"/>
            <a:ext cx="4391063" cy="5757092"/>
          </a:xfrm>
          <a:custGeom>
            <a:avLst/>
            <a:gdLst/>
            <a:ahLst/>
            <a:cxnLst/>
            <a:rect r="r" b="b" t="t" l="l"/>
            <a:pathLst>
              <a:path h="5757092" w="4391063">
                <a:moveTo>
                  <a:pt x="0" y="0"/>
                </a:moveTo>
                <a:lnTo>
                  <a:pt x="4391063" y="0"/>
                </a:lnTo>
                <a:lnTo>
                  <a:pt x="4391063" y="5757092"/>
                </a:lnTo>
                <a:lnTo>
                  <a:pt x="0" y="575709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7271" t="-8039" r="-912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17929" y="51448"/>
            <a:ext cx="4012932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 i="true">
                <a:solidFill>
                  <a:srgbClr val="153F71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Mahatma Gandhi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640252" y="4628456"/>
            <a:ext cx="4012932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Brenda Fassie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494051" y="1995761"/>
            <a:ext cx="4012932" cy="339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Mafunyeta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703446" y="353093"/>
            <a:ext cx="4012932" cy="339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Elon Musk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161189" y="9675917"/>
            <a:ext cx="4012932" cy="339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 i="true">
                <a:solidFill>
                  <a:srgbClr val="153F71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Oprah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97543" y="9675917"/>
            <a:ext cx="4012932" cy="339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Mineko Iwasaki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230861" y="9374272"/>
            <a:ext cx="4012932" cy="339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Jay Shetty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494051" y="5224798"/>
            <a:ext cx="4012932" cy="339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b="true" sz="2000" i="true">
                <a:solidFill>
                  <a:srgbClr val="FFFFF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Nelson Mandela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5400000">
            <a:off x="8885792" y="860178"/>
            <a:ext cx="12955227" cy="8566644"/>
          </a:xfrm>
          <a:custGeom>
            <a:avLst/>
            <a:gdLst/>
            <a:ahLst/>
            <a:cxnLst/>
            <a:rect r="r" b="b" t="t" l="l"/>
            <a:pathLst>
              <a:path h="8566644" w="12955227">
                <a:moveTo>
                  <a:pt x="12955227" y="8566644"/>
                </a:moveTo>
                <a:lnTo>
                  <a:pt x="0" y="8566644"/>
                </a:lnTo>
                <a:lnTo>
                  <a:pt x="0" y="0"/>
                </a:lnTo>
                <a:lnTo>
                  <a:pt x="12955227" y="0"/>
                </a:lnTo>
                <a:lnTo>
                  <a:pt x="12955227" y="856664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-5400000">
            <a:off x="-5076762" y="4763136"/>
            <a:ext cx="11450992" cy="6655889"/>
          </a:xfrm>
          <a:custGeom>
            <a:avLst/>
            <a:gdLst/>
            <a:ahLst/>
            <a:cxnLst/>
            <a:rect r="r" b="b" t="t" l="l"/>
            <a:pathLst>
              <a:path h="6655889" w="11450992">
                <a:moveTo>
                  <a:pt x="0" y="6655890"/>
                </a:moveTo>
                <a:lnTo>
                  <a:pt x="11450992" y="6655890"/>
                </a:lnTo>
                <a:lnTo>
                  <a:pt x="11450992" y="0"/>
                </a:lnTo>
                <a:lnTo>
                  <a:pt x="0" y="0"/>
                </a:lnTo>
                <a:lnTo>
                  <a:pt x="0" y="665589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04536"/>
            <a:ext cx="10396172" cy="9241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61"/>
              </a:lnSpc>
            </a:pPr>
            <a:r>
              <a:rPr lang="en-US" sz="547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HELPLINES AND RESOURCES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6249188" y="8446818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851892" y="962025"/>
            <a:ext cx="13081596" cy="98837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99"/>
              </a:lnSpc>
            </a:pPr>
            <a:r>
              <a:rPr lang="en-US" sz="3499" b="true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On campus;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Office of the Director of Student Affairs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MUBAS Clinic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Students Representative Council (Director of Gender, Ethics and Women Affairs)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Mr and Miss Mental Health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GenWell Club</a:t>
            </a:r>
          </a:p>
          <a:p>
            <a:pPr algn="l">
              <a:lnSpc>
                <a:spcPts val="4899"/>
              </a:lnSpc>
            </a:pPr>
            <a:r>
              <a:rPr lang="en-US" sz="3499" b="true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For additional services, reach out to the following;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iMind: 0993 875 578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Chipatala chapa foni (MoH): 54747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GBV Crisis Helpline</a:t>
            </a: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(YONECO): 5600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Vintage Health Wellness Center: 0995 260 153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Georgina Kanyanda (Counsellor): 0888256773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Queen Elizabeth Central Hospital (Unit 6)</a:t>
            </a:r>
          </a:p>
          <a:p>
            <a:pPr algn="l" marL="755642" indent="-377821" lvl="1">
              <a:lnSpc>
                <a:spcPts val="4899"/>
              </a:lnSpc>
              <a:buFont typeface="Arial"/>
              <a:buChar char="•"/>
            </a:pPr>
            <a:r>
              <a:rPr lang="en-US" b="true" sz="3499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Your nearest police station</a:t>
            </a:r>
          </a:p>
          <a:p>
            <a:pPr algn="l">
              <a:lnSpc>
                <a:spcPts val="4899"/>
              </a:lnSpc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5400000">
            <a:off x="8885792" y="860178"/>
            <a:ext cx="12955227" cy="8566644"/>
          </a:xfrm>
          <a:custGeom>
            <a:avLst/>
            <a:gdLst/>
            <a:ahLst/>
            <a:cxnLst/>
            <a:rect r="r" b="b" t="t" l="l"/>
            <a:pathLst>
              <a:path h="8566644" w="12955227">
                <a:moveTo>
                  <a:pt x="12955227" y="8566644"/>
                </a:moveTo>
                <a:lnTo>
                  <a:pt x="0" y="8566644"/>
                </a:lnTo>
                <a:lnTo>
                  <a:pt x="0" y="0"/>
                </a:lnTo>
                <a:lnTo>
                  <a:pt x="12955227" y="0"/>
                </a:lnTo>
                <a:lnTo>
                  <a:pt x="12955227" y="856664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-5400000">
            <a:off x="-5076762" y="4763136"/>
            <a:ext cx="11450992" cy="6655889"/>
          </a:xfrm>
          <a:custGeom>
            <a:avLst/>
            <a:gdLst/>
            <a:ahLst/>
            <a:cxnLst/>
            <a:rect r="r" b="b" t="t" l="l"/>
            <a:pathLst>
              <a:path h="6655889" w="11450992">
                <a:moveTo>
                  <a:pt x="0" y="6655890"/>
                </a:moveTo>
                <a:lnTo>
                  <a:pt x="11450992" y="6655890"/>
                </a:lnTo>
                <a:lnTo>
                  <a:pt x="11450992" y="0"/>
                </a:lnTo>
                <a:lnTo>
                  <a:pt x="0" y="0"/>
                </a:lnTo>
                <a:lnTo>
                  <a:pt x="0" y="665589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713121" y="706115"/>
            <a:ext cx="10396172" cy="28709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61"/>
              </a:lnSpc>
            </a:pPr>
            <a:r>
              <a:rPr lang="en-US" sz="547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SCAN THE QR CODE TO JOIN THE GENWELL CLUB WHATSAPP FORUM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6249188" y="8446818"/>
            <a:ext cx="2038812" cy="2038812"/>
          </a:xfrm>
          <a:custGeom>
            <a:avLst/>
            <a:gdLst/>
            <a:ahLst/>
            <a:cxnLst/>
            <a:rect r="r" b="b" t="t" l="l"/>
            <a:pathLst>
              <a:path h="2038812" w="2038812">
                <a:moveTo>
                  <a:pt x="0" y="0"/>
                </a:moveTo>
                <a:lnTo>
                  <a:pt x="2038812" y="0"/>
                </a:lnTo>
                <a:lnTo>
                  <a:pt x="2038812" y="2038812"/>
                </a:lnTo>
                <a:lnTo>
                  <a:pt x="0" y="20388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4641186" y="3756936"/>
            <a:ext cx="6540042" cy="654004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51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0083544" y="4945161"/>
            <a:ext cx="11450992" cy="6655889"/>
          </a:xfrm>
          <a:custGeom>
            <a:avLst/>
            <a:gdLst/>
            <a:ahLst/>
            <a:cxnLst/>
            <a:rect r="r" b="b" t="t" l="l"/>
            <a:pathLst>
              <a:path h="6655889" w="11450992">
                <a:moveTo>
                  <a:pt x="0" y="0"/>
                </a:moveTo>
                <a:lnTo>
                  <a:pt x="11450992" y="0"/>
                </a:lnTo>
                <a:lnTo>
                  <a:pt x="11450992" y="6655890"/>
                </a:lnTo>
                <a:lnTo>
                  <a:pt x="0" y="66558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5165440" y="7345640"/>
            <a:ext cx="9267705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true" flipV="false" rot="10287758">
            <a:off x="-3100098" y="-2979679"/>
            <a:ext cx="17252077" cy="10027770"/>
          </a:xfrm>
          <a:custGeom>
            <a:avLst/>
            <a:gdLst/>
            <a:ahLst/>
            <a:cxnLst/>
            <a:rect r="r" b="b" t="t" l="l"/>
            <a:pathLst>
              <a:path h="10027770" w="17252077">
                <a:moveTo>
                  <a:pt x="17252077" y="0"/>
                </a:moveTo>
                <a:lnTo>
                  <a:pt x="0" y="0"/>
                </a:lnTo>
                <a:lnTo>
                  <a:pt x="0" y="10027770"/>
                </a:lnTo>
                <a:lnTo>
                  <a:pt x="17252077" y="10027770"/>
                </a:lnTo>
                <a:lnTo>
                  <a:pt x="1725207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3643651" cy="3643651"/>
          </a:xfrm>
          <a:custGeom>
            <a:avLst/>
            <a:gdLst/>
            <a:ahLst/>
            <a:cxnLst/>
            <a:rect r="r" b="b" t="t" l="l"/>
            <a:pathLst>
              <a:path h="3643651" w="3643651">
                <a:moveTo>
                  <a:pt x="0" y="0"/>
                </a:moveTo>
                <a:lnTo>
                  <a:pt x="3643651" y="0"/>
                </a:lnTo>
                <a:lnTo>
                  <a:pt x="3643651" y="3643651"/>
                </a:lnTo>
                <a:lnTo>
                  <a:pt x="0" y="36436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630108" y="8275189"/>
            <a:ext cx="3027785" cy="3396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Presented By 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630108" y="8767786"/>
            <a:ext cx="3027785" cy="339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Georgina Kanyanda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630108" y="9259931"/>
            <a:ext cx="3027785" cy="339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Mercy Mkandawire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119174" y="4347542"/>
            <a:ext cx="9313971" cy="25005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093"/>
              </a:lnSpc>
            </a:pPr>
            <a:r>
              <a:rPr lang="en-US" sz="720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THANK YOU FOR YOUR ATTENTION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DAHC-hCHQUM</dc:identifier>
  <dcterms:modified xsi:type="dcterms:W3CDTF">2011-08-01T06:04:30Z</dcterms:modified>
  <cp:revision>1</cp:revision>
  <dc:title>Building self esteem</dc:title>
</cp:coreProperties>
</file>